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82" r:id="rId3"/>
    <p:sldId id="1117" r:id="rId4"/>
    <p:sldId id="1080" r:id="rId5"/>
    <p:sldId id="1120" r:id="rId6"/>
    <p:sldId id="1119" r:id="rId7"/>
    <p:sldId id="1128" r:id="rId8"/>
    <p:sldId id="1113" r:id="rId9"/>
    <p:sldId id="1129" r:id="rId10"/>
    <p:sldId id="1121" r:id="rId11"/>
    <p:sldId id="1122" r:id="rId12"/>
    <p:sldId id="1123" r:id="rId13"/>
    <p:sldId id="1124" r:id="rId14"/>
    <p:sldId id="1125" r:id="rId15"/>
    <p:sldId id="1127" r:id="rId16"/>
    <p:sldId id="1126" r:id="rId17"/>
    <p:sldId id="1103" r:id="rId18"/>
    <p:sldId id="1104" r:id="rId19"/>
    <p:sldId id="1131" r:id="rId20"/>
    <p:sldId id="1132" r:id="rId21"/>
    <p:sldId id="1101" r:id="rId22"/>
    <p:sldId id="602" r:id="rId23"/>
    <p:sldId id="273" r:id="rId24"/>
    <p:sldId id="274" r:id="rId25"/>
    <p:sldId id="275"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7"/>
            <p14:sldId id="1080"/>
            <p14:sldId id="1120"/>
            <p14:sldId id="1119"/>
            <p14:sldId id="1128"/>
            <p14:sldId id="1113"/>
            <p14:sldId id="1129"/>
            <p14:sldId id="1121"/>
            <p14:sldId id="1122"/>
            <p14:sldId id="1123"/>
            <p14:sldId id="1124"/>
            <p14:sldId id="1125"/>
            <p14:sldId id="1127"/>
            <p14:sldId id="1126"/>
            <p14:sldId id="1103"/>
            <p14:sldId id="1104"/>
            <p14:sldId id="1131"/>
            <p14:sldId id="1132"/>
            <p14:sldId id="110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5188"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Golden-ratio search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Golden-ratio search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Golden-ratio search</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Golden-ratio search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Golden-ratio search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Golden-ratio search</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Golden-ratio search</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Golden-ratio search</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Golden-ratio search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Golden-ratio search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Golden-ratio search</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9.wmf"/><Relationship Id="rId3" Type="http://schemas.microsoft.com/office/2007/relationships/media" Target="../media/media10.m4a"/><Relationship Id="rId7" Type="http://schemas.openxmlformats.org/officeDocument/2006/relationships/image" Target="../media/image16.wmf"/><Relationship Id="rId12" Type="http://schemas.openxmlformats.org/officeDocument/2006/relationships/oleObject" Target="../embeddings/oleObject11.bin"/><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10.m4a"/><Relationship Id="rId9" Type="http://schemas.openxmlformats.org/officeDocument/2006/relationships/image" Target="../media/image17.wmf"/><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m4a"/><Relationship Id="rId7" Type="http://schemas.openxmlformats.org/officeDocument/2006/relationships/image" Target="../media/image20.w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4.wmf"/><Relationship Id="rId18" Type="http://schemas.openxmlformats.org/officeDocument/2006/relationships/oleObject" Target="../embeddings/oleObject19.bin"/><Relationship Id="rId3" Type="http://schemas.microsoft.com/office/2007/relationships/media" Target="../media/media12.m4a"/><Relationship Id="rId7" Type="http://schemas.openxmlformats.org/officeDocument/2006/relationships/image" Target="../media/image21.wmf"/><Relationship Id="rId12" Type="http://schemas.openxmlformats.org/officeDocument/2006/relationships/oleObject" Target="../embeddings/oleObject16.bin"/><Relationship Id="rId17" Type="http://schemas.openxmlformats.org/officeDocument/2006/relationships/image" Target="../media/image26.wmf"/><Relationship Id="rId2" Type="http://schemas.openxmlformats.org/officeDocument/2006/relationships/tags" Target="../tags/tag10.xml"/><Relationship Id="rId16" Type="http://schemas.openxmlformats.org/officeDocument/2006/relationships/oleObject" Target="../embeddings/oleObject18.bin"/><Relationship Id="rId20"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5.bin"/><Relationship Id="rId19" Type="http://schemas.openxmlformats.org/officeDocument/2006/relationships/image" Target="../media/image27.wmf"/><Relationship Id="rId4" Type="http://schemas.openxmlformats.org/officeDocument/2006/relationships/audio" Target="../media/media12.m4a"/><Relationship Id="rId9" Type="http://schemas.openxmlformats.org/officeDocument/2006/relationships/image" Target="../media/image22.wmf"/><Relationship Id="rId14"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1.wmf"/><Relationship Id="rId18" Type="http://schemas.openxmlformats.org/officeDocument/2006/relationships/oleObject" Target="../embeddings/oleObject26.bin"/><Relationship Id="rId3" Type="http://schemas.microsoft.com/office/2007/relationships/media" Target="../media/media13.m4a"/><Relationship Id="rId21" Type="http://schemas.openxmlformats.org/officeDocument/2006/relationships/image" Target="../media/image35.wmf"/><Relationship Id="rId7" Type="http://schemas.openxmlformats.org/officeDocument/2006/relationships/image" Target="../media/image28.wmf"/><Relationship Id="rId12" Type="http://schemas.openxmlformats.org/officeDocument/2006/relationships/oleObject" Target="../embeddings/oleObject23.bin"/><Relationship Id="rId17" Type="http://schemas.openxmlformats.org/officeDocument/2006/relationships/image" Target="../media/image33.wmf"/><Relationship Id="rId2" Type="http://schemas.openxmlformats.org/officeDocument/2006/relationships/tags" Target="../tags/tag11.xml"/><Relationship Id="rId16" Type="http://schemas.openxmlformats.org/officeDocument/2006/relationships/oleObject" Target="../embeddings/oleObject25.bin"/><Relationship Id="rId20" Type="http://schemas.openxmlformats.org/officeDocument/2006/relationships/oleObject" Target="../embeddings/oleObject27.bin"/><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2.wmf"/><Relationship Id="rId10" Type="http://schemas.openxmlformats.org/officeDocument/2006/relationships/oleObject" Target="../embeddings/oleObject22.bin"/><Relationship Id="rId19" Type="http://schemas.openxmlformats.org/officeDocument/2006/relationships/image" Target="../media/image34.wmf"/><Relationship Id="rId4" Type="http://schemas.openxmlformats.org/officeDocument/2006/relationships/audio" Target="../media/media13.m4a"/><Relationship Id="rId9" Type="http://schemas.openxmlformats.org/officeDocument/2006/relationships/image" Target="../media/image29.wmf"/><Relationship Id="rId14" Type="http://schemas.openxmlformats.org/officeDocument/2006/relationships/oleObject" Target="../embeddings/oleObject24.bin"/><Relationship Id="rId22"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36.wmf"/><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oleObject" Target="../embeddings/oleObject28.bin"/><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40.wmf"/><Relationship Id="rId3" Type="http://schemas.microsoft.com/office/2007/relationships/media" Target="../media/media15.m4a"/><Relationship Id="rId7" Type="http://schemas.openxmlformats.org/officeDocument/2006/relationships/image" Target="../media/image37.wmf"/><Relationship Id="rId12" Type="http://schemas.openxmlformats.org/officeDocument/2006/relationships/oleObject" Target="../embeddings/oleObject32.bin"/><Relationship Id="rId2" Type="http://schemas.openxmlformats.org/officeDocument/2006/relationships/tags" Target="../tags/tag13.xml"/><Relationship Id="rId16"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39.wmf"/><Relationship Id="rId5" Type="http://schemas.openxmlformats.org/officeDocument/2006/relationships/slideLayout" Target="../slideLayouts/slideLayout2.xml"/><Relationship Id="rId15" Type="http://schemas.openxmlformats.org/officeDocument/2006/relationships/image" Target="../media/image41.wmf"/><Relationship Id="rId10" Type="http://schemas.openxmlformats.org/officeDocument/2006/relationships/oleObject" Target="../embeddings/oleObject31.bin"/><Relationship Id="rId4" Type="http://schemas.openxmlformats.org/officeDocument/2006/relationships/audio" Target="../media/media15.m4a"/><Relationship Id="rId9" Type="http://schemas.openxmlformats.org/officeDocument/2006/relationships/image" Target="../media/image38.wmf"/><Relationship Id="rId14" Type="http://schemas.openxmlformats.org/officeDocument/2006/relationships/oleObject" Target="../embeddings/oleObject33.bin"/></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wmf"/><Relationship Id="rId3" Type="http://schemas.microsoft.com/office/2007/relationships/media" Target="../media/media5.m4a"/><Relationship Id="rId7" Type="http://schemas.openxmlformats.org/officeDocument/2006/relationships/image" Target="../media/image10.wmf"/><Relationship Id="rId12" Type="http://schemas.openxmlformats.org/officeDocument/2006/relationships/oleObject" Target="../embeddings/oleObject5.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5.m4a"/><Relationship Id="rId9" Type="http://schemas.openxmlformats.org/officeDocument/2006/relationships/image" Target="../media/image11.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6.m4a"/><Relationship Id="rId7" Type="http://schemas.openxmlformats.org/officeDocument/2006/relationships/image" Target="../media/image14.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Golden-ratio search for</a:t>
            </a:r>
            <a:br>
              <a:rPr lang="en-US" dirty="0"/>
            </a:br>
            <a:r>
              <a:rPr lang="en-US" dirty="0"/>
              <a:t>finding extrema</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60B2D008-F7B0-46E9-A088-32DF74B9DC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2875"/>
    </mc:Choice>
    <mc:Fallback xmlns="">
      <p:transition spd="slow" advTm="1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Fifths</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Let’s divide the interval into fifths:</a:t>
            </a: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a:extLst>
              <a:ext uri="{FF2B5EF4-FFF2-40B4-BE49-F238E27FC236}">
                <a16:creationId xmlns:a16="http://schemas.microsoft.com/office/drawing/2014/main" id="{3331AD0E-70A3-4D73-8AAE-7BF0BA57FC2F}"/>
              </a:ext>
            </a:extLst>
          </p:cNvPr>
          <p:cNvGraphicFramePr>
            <a:graphicFrameLocks noChangeAspect="1"/>
          </p:cNvGraphicFramePr>
          <p:nvPr>
            <p:extLst>
              <p:ext uri="{D42A27DB-BD31-4B8C-83A1-F6EECF244321}">
                <p14:modId xmlns:p14="http://schemas.microsoft.com/office/powerpoint/2010/main" val="3409378906"/>
              </p:ext>
            </p:extLst>
          </p:nvPr>
        </p:nvGraphicFramePr>
        <p:xfrm>
          <a:off x="2457842" y="3256408"/>
          <a:ext cx="1905000" cy="768350"/>
        </p:xfrm>
        <a:graphic>
          <a:graphicData uri="http://schemas.openxmlformats.org/presentationml/2006/ole">
            <mc:AlternateContent xmlns:mc="http://schemas.openxmlformats.org/markup-compatibility/2006">
              <mc:Choice xmlns:v="urn:schemas-microsoft-com:vml" Requires="v">
                <p:oleObj spid="_x0000_s4098" name="Equation" r:id="rId6" imgW="977760" imgH="393480" progId="Equation.DSMT4">
                  <p:embed/>
                </p:oleObj>
              </mc:Choice>
              <mc:Fallback>
                <p:oleObj name="Equation" r:id="rId6" imgW="977760" imgH="393480" progId="Equation.DSMT4">
                  <p:embed/>
                  <p:pic>
                    <p:nvPicPr>
                      <p:cNvPr id="8" name="Object 7">
                        <a:extLst>
                          <a:ext uri="{FF2B5EF4-FFF2-40B4-BE49-F238E27FC236}">
                            <a16:creationId xmlns:a16="http://schemas.microsoft.com/office/drawing/2014/main" id="{F567362F-8BA3-43E5-95A0-1CAF21A16C28}"/>
                          </a:ext>
                        </a:extLst>
                      </p:cNvPr>
                      <p:cNvPicPr/>
                      <p:nvPr/>
                    </p:nvPicPr>
                    <p:blipFill>
                      <a:blip r:embed="rId7"/>
                      <a:stretch>
                        <a:fillRect/>
                      </a:stretch>
                    </p:blipFill>
                    <p:spPr>
                      <a:xfrm>
                        <a:off x="2457842" y="3256408"/>
                        <a:ext cx="1905000" cy="7683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C018FEF-03E5-41AF-89C2-FFB4EF47F269}"/>
              </a:ext>
            </a:extLst>
          </p:cNvPr>
          <p:cNvGraphicFramePr>
            <a:graphicFrameLocks noChangeAspect="1"/>
          </p:cNvGraphicFramePr>
          <p:nvPr>
            <p:extLst>
              <p:ext uri="{D42A27DB-BD31-4B8C-83A1-F6EECF244321}">
                <p14:modId xmlns:p14="http://schemas.microsoft.com/office/powerpoint/2010/main" val="342575775"/>
              </p:ext>
            </p:extLst>
          </p:nvPr>
        </p:nvGraphicFramePr>
        <p:xfrm>
          <a:off x="2446610" y="2303082"/>
          <a:ext cx="1955800" cy="768350"/>
        </p:xfrm>
        <a:graphic>
          <a:graphicData uri="http://schemas.openxmlformats.org/presentationml/2006/ole">
            <mc:AlternateContent xmlns:mc="http://schemas.openxmlformats.org/markup-compatibility/2006">
              <mc:Choice xmlns:v="urn:schemas-microsoft-com:vml" Requires="v">
                <p:oleObj spid="_x0000_s4099" name="Equation" r:id="rId8" imgW="1002960" imgH="393480" progId="Equation.DSMT4">
                  <p:embed/>
                </p:oleObj>
              </mc:Choice>
              <mc:Fallback>
                <p:oleObj name="Equation" r:id="rId8" imgW="1002960" imgH="393480" progId="Equation.DSMT4">
                  <p:embed/>
                  <p:pic>
                    <p:nvPicPr>
                      <p:cNvPr id="9" name="Object 8">
                        <a:extLst>
                          <a:ext uri="{FF2B5EF4-FFF2-40B4-BE49-F238E27FC236}">
                            <a16:creationId xmlns:a16="http://schemas.microsoft.com/office/drawing/2014/main" id="{1DE01E39-F6F2-4AF0-BF23-5DC98404D92A}"/>
                          </a:ext>
                        </a:extLst>
                      </p:cNvPr>
                      <p:cNvPicPr/>
                      <p:nvPr/>
                    </p:nvPicPr>
                    <p:blipFill>
                      <a:blip r:embed="rId9"/>
                      <a:stretch>
                        <a:fillRect/>
                      </a:stretch>
                    </p:blipFill>
                    <p:spPr>
                      <a:xfrm>
                        <a:off x="2446610" y="2303082"/>
                        <a:ext cx="1955800" cy="768350"/>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38423ADD-5D39-4523-A183-E30A6DE60571}"/>
              </a:ext>
            </a:extLst>
          </p:cNvPr>
          <p:cNvCxnSpPr>
            <a:cxnSpLocks/>
          </p:cNvCxnSpPr>
          <p:nvPr/>
        </p:nvCxnSpPr>
        <p:spPr>
          <a:xfrm rot="16200000">
            <a:off x="2755895" y="416656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DE5ABD-AA91-4E5B-8648-B8FF29B6AC69}"/>
              </a:ext>
            </a:extLst>
          </p:cNvPr>
          <p:cNvCxnSpPr>
            <a:cxnSpLocks/>
          </p:cNvCxnSpPr>
          <p:nvPr/>
        </p:nvCxnSpPr>
        <p:spPr>
          <a:xfrm>
            <a:off x="142411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10F2AE-2381-409F-8C16-C88810415229}"/>
              </a:ext>
            </a:extLst>
          </p:cNvPr>
          <p:cNvCxnSpPr>
            <a:cxnSpLocks/>
          </p:cNvCxnSpPr>
          <p:nvPr/>
        </p:nvCxnSpPr>
        <p:spPr>
          <a:xfrm>
            <a:off x="404556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B54BFF0-89B4-4D94-99B8-2F8E8723489D}"/>
              </a:ext>
            </a:extLst>
          </p:cNvPr>
          <p:cNvSpPr txBox="1"/>
          <p:nvPr/>
        </p:nvSpPr>
        <p:spPr>
          <a:xfrm>
            <a:off x="3864762" y="5928344"/>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4" name="TextBox 13">
            <a:extLst>
              <a:ext uri="{FF2B5EF4-FFF2-40B4-BE49-F238E27FC236}">
                <a16:creationId xmlns:a16="http://schemas.microsoft.com/office/drawing/2014/main" id="{1497DD3F-1935-4861-A701-611A1D94D007}"/>
              </a:ext>
            </a:extLst>
          </p:cNvPr>
          <p:cNvSpPr txBox="1"/>
          <p:nvPr/>
        </p:nvSpPr>
        <p:spPr>
          <a:xfrm>
            <a:off x="1290737"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15" name="TextBox 14">
            <a:extLst>
              <a:ext uri="{FF2B5EF4-FFF2-40B4-BE49-F238E27FC236}">
                <a16:creationId xmlns:a16="http://schemas.microsoft.com/office/drawing/2014/main" id="{39D7E6EE-4585-451D-8A5A-78D1028A082B}"/>
              </a:ext>
            </a:extLst>
          </p:cNvPr>
          <p:cNvSpPr txBox="1"/>
          <p:nvPr/>
        </p:nvSpPr>
        <p:spPr>
          <a:xfrm>
            <a:off x="1039623"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7" name="Oval 16">
            <a:extLst>
              <a:ext uri="{FF2B5EF4-FFF2-40B4-BE49-F238E27FC236}">
                <a16:creationId xmlns:a16="http://schemas.microsoft.com/office/drawing/2014/main" id="{1CED26E2-95CD-43D6-91B6-4DB96E2BD75A}"/>
              </a:ext>
            </a:extLst>
          </p:cNvPr>
          <p:cNvSpPr/>
          <p:nvPr/>
        </p:nvSpPr>
        <p:spPr>
          <a:xfrm>
            <a:off x="4005235"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78F6B0-C4D9-4E3B-8720-3B499E9D62C3}"/>
              </a:ext>
            </a:extLst>
          </p:cNvPr>
          <p:cNvSpPr/>
          <p:nvPr/>
        </p:nvSpPr>
        <p:spPr>
          <a:xfrm>
            <a:off x="1378393"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55199EB-05D7-4C08-8560-F9EA3E9D2F3E}"/>
              </a:ext>
            </a:extLst>
          </p:cNvPr>
          <p:cNvCxnSpPr>
            <a:cxnSpLocks/>
          </p:cNvCxnSpPr>
          <p:nvPr/>
        </p:nvCxnSpPr>
        <p:spPr>
          <a:xfrm>
            <a:off x="2447869"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1669C3A-E32B-4C7B-A052-3E1E25CBCB88}"/>
              </a:ext>
            </a:extLst>
          </p:cNvPr>
          <p:cNvSpPr txBox="1"/>
          <p:nvPr/>
        </p:nvSpPr>
        <p:spPr>
          <a:xfrm>
            <a:off x="2282222"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21" name="Straight Connector 20">
            <a:extLst>
              <a:ext uri="{FF2B5EF4-FFF2-40B4-BE49-F238E27FC236}">
                <a16:creationId xmlns:a16="http://schemas.microsoft.com/office/drawing/2014/main" id="{AAA6CBA6-082C-48F8-86F4-F1D22D34BB72}"/>
              </a:ext>
            </a:extLst>
          </p:cNvPr>
          <p:cNvCxnSpPr>
            <a:cxnSpLocks/>
          </p:cNvCxnSpPr>
          <p:nvPr/>
        </p:nvCxnSpPr>
        <p:spPr>
          <a:xfrm>
            <a:off x="2976799" y="568386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17D417C-7AC1-404A-8372-768C5D8FBFFD}"/>
              </a:ext>
            </a:extLst>
          </p:cNvPr>
          <p:cNvSpPr txBox="1"/>
          <p:nvPr/>
        </p:nvSpPr>
        <p:spPr>
          <a:xfrm>
            <a:off x="2854177" y="5930137"/>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3" name="Oval 22">
            <a:extLst>
              <a:ext uri="{FF2B5EF4-FFF2-40B4-BE49-F238E27FC236}">
                <a16:creationId xmlns:a16="http://schemas.microsoft.com/office/drawing/2014/main" id="{971E76C0-C993-4E3E-B2E5-404DE2FD6509}"/>
              </a:ext>
            </a:extLst>
          </p:cNvPr>
          <p:cNvSpPr/>
          <p:nvPr/>
        </p:nvSpPr>
        <p:spPr>
          <a:xfrm>
            <a:off x="2400890" y="53108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2C6795B-F1C5-456A-B625-6A5201377D1B}"/>
              </a:ext>
            </a:extLst>
          </p:cNvPr>
          <p:cNvSpPr/>
          <p:nvPr/>
        </p:nvSpPr>
        <p:spPr>
          <a:xfrm>
            <a:off x="2940582" y="517274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7" name="Object 36">
            <a:extLst>
              <a:ext uri="{FF2B5EF4-FFF2-40B4-BE49-F238E27FC236}">
                <a16:creationId xmlns:a16="http://schemas.microsoft.com/office/drawing/2014/main" id="{7FA399BB-1BB1-4AFE-BD19-11FC9EFB3738}"/>
              </a:ext>
            </a:extLst>
          </p:cNvPr>
          <p:cNvGraphicFramePr>
            <a:graphicFrameLocks noChangeAspect="1"/>
          </p:cNvGraphicFramePr>
          <p:nvPr>
            <p:extLst>
              <p:ext uri="{D42A27DB-BD31-4B8C-83A1-F6EECF244321}">
                <p14:modId xmlns:p14="http://schemas.microsoft.com/office/powerpoint/2010/main" val="817702412"/>
              </p:ext>
            </p:extLst>
          </p:nvPr>
        </p:nvGraphicFramePr>
        <p:xfrm>
          <a:off x="4505643" y="2303781"/>
          <a:ext cx="2054225" cy="768350"/>
        </p:xfrm>
        <a:graphic>
          <a:graphicData uri="http://schemas.openxmlformats.org/presentationml/2006/ole">
            <mc:AlternateContent xmlns:mc="http://schemas.openxmlformats.org/markup-compatibility/2006">
              <mc:Choice xmlns:v="urn:schemas-microsoft-com:vml" Requires="v">
                <p:oleObj spid="_x0000_s4100" name="Equation" r:id="rId10" imgW="1054080" imgH="393480" progId="Equation.DSMT4">
                  <p:embed/>
                </p:oleObj>
              </mc:Choice>
              <mc:Fallback>
                <p:oleObj name="Equation" r:id="rId10" imgW="1054080" imgH="393480" progId="Equation.DSMT4">
                  <p:embed/>
                  <p:pic>
                    <p:nvPicPr>
                      <p:cNvPr id="8" name="Object 7">
                        <a:extLst>
                          <a:ext uri="{FF2B5EF4-FFF2-40B4-BE49-F238E27FC236}">
                            <a16:creationId xmlns:a16="http://schemas.microsoft.com/office/drawing/2014/main" id="{5C018FEF-03E5-41AF-89C2-FFB4EF47F269}"/>
                          </a:ext>
                        </a:extLst>
                      </p:cNvPr>
                      <p:cNvPicPr/>
                      <p:nvPr/>
                    </p:nvPicPr>
                    <p:blipFill>
                      <a:blip r:embed="rId11"/>
                      <a:stretch>
                        <a:fillRect/>
                      </a:stretch>
                    </p:blipFill>
                    <p:spPr>
                      <a:xfrm>
                        <a:off x="4505643" y="2303781"/>
                        <a:ext cx="2054225" cy="768350"/>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E3B4BE01-F862-4AC7-AE7D-7A4883CDEC3B}"/>
              </a:ext>
            </a:extLst>
          </p:cNvPr>
          <p:cNvGraphicFramePr>
            <a:graphicFrameLocks noChangeAspect="1"/>
          </p:cNvGraphicFramePr>
          <p:nvPr>
            <p:extLst>
              <p:ext uri="{D42A27DB-BD31-4B8C-83A1-F6EECF244321}">
                <p14:modId xmlns:p14="http://schemas.microsoft.com/office/powerpoint/2010/main" val="124854973"/>
              </p:ext>
            </p:extLst>
          </p:nvPr>
        </p:nvGraphicFramePr>
        <p:xfrm>
          <a:off x="4413840" y="3261471"/>
          <a:ext cx="2078037" cy="768350"/>
        </p:xfrm>
        <a:graphic>
          <a:graphicData uri="http://schemas.openxmlformats.org/presentationml/2006/ole">
            <mc:AlternateContent xmlns:mc="http://schemas.openxmlformats.org/markup-compatibility/2006">
              <mc:Choice xmlns:v="urn:schemas-microsoft-com:vml" Requires="v">
                <p:oleObj spid="_x0000_s4101" name="Equation" r:id="rId12" imgW="1066680" imgH="393480" progId="Equation.DSMT4">
                  <p:embed/>
                </p:oleObj>
              </mc:Choice>
              <mc:Fallback>
                <p:oleObj name="Equation" r:id="rId12" imgW="1066680" imgH="393480" progId="Equation.DSMT4">
                  <p:embed/>
                  <p:pic>
                    <p:nvPicPr>
                      <p:cNvPr id="7" name="Object 6">
                        <a:extLst>
                          <a:ext uri="{FF2B5EF4-FFF2-40B4-BE49-F238E27FC236}">
                            <a16:creationId xmlns:a16="http://schemas.microsoft.com/office/drawing/2014/main" id="{3331AD0E-70A3-4D73-8AAE-7BF0BA57FC2F}"/>
                          </a:ext>
                        </a:extLst>
                      </p:cNvPr>
                      <p:cNvPicPr/>
                      <p:nvPr/>
                    </p:nvPicPr>
                    <p:blipFill>
                      <a:blip r:embed="rId13"/>
                      <a:stretch>
                        <a:fillRect/>
                      </a:stretch>
                    </p:blipFill>
                    <p:spPr>
                      <a:xfrm>
                        <a:off x="4413840" y="3261471"/>
                        <a:ext cx="2078037" cy="768350"/>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04521DA0-2A61-4FB7-8185-6C4F9E2FBCA3}"/>
              </a:ext>
            </a:extLst>
          </p:cNvPr>
          <p:cNvCxnSpPr>
            <a:cxnSpLocks/>
          </p:cNvCxnSpPr>
          <p:nvPr/>
        </p:nvCxnSpPr>
        <p:spPr>
          <a:xfrm>
            <a:off x="1925899" y="568587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C4EAD5E-6622-45D0-A29A-93AB7F6FD091}"/>
              </a:ext>
            </a:extLst>
          </p:cNvPr>
          <p:cNvCxnSpPr>
            <a:cxnSpLocks/>
          </p:cNvCxnSpPr>
          <p:nvPr/>
        </p:nvCxnSpPr>
        <p:spPr>
          <a:xfrm>
            <a:off x="3472099" y="567624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Audio 41">
            <a:hlinkClick r:id="" action="ppaction://media"/>
            <a:extLst>
              <a:ext uri="{FF2B5EF4-FFF2-40B4-BE49-F238E27FC236}">
                <a16:creationId xmlns:a16="http://schemas.microsoft.com/office/drawing/2014/main" id="{D2739C7D-E637-4044-BE0B-FCDCF76B56D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74989652"/>
      </p:ext>
    </p:extLst>
  </p:cSld>
  <p:clrMapOvr>
    <a:masterClrMapping/>
  </p:clrMapOvr>
  <mc:AlternateContent xmlns:mc="http://schemas.openxmlformats.org/markup-compatibility/2006" xmlns:p14="http://schemas.microsoft.com/office/powerpoint/2010/main">
    <mc:Choice Requires="p14">
      <p:transition spd="slow" p14:dur="2000" advTm="67029"/>
    </mc:Choice>
    <mc:Fallback xmlns="">
      <p:transition spd="slow" advTm="67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2"/>
                </p:tgtEl>
              </p:cMediaNode>
            </p:audio>
          </p:childTnLst>
        </p:cTn>
      </p:par>
    </p:tnLst>
    <p:bldLst>
      <p:bldP spid="20" grpId="0"/>
      <p:bldP spid="22" grpId="0"/>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Fifths</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Having divided the interval into fifths:</a:t>
            </a: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11</a:t>
            </a:fld>
            <a:endParaRPr lang="en-CA"/>
          </a:p>
        </p:txBody>
      </p:sp>
      <p:cxnSp>
        <p:nvCxnSpPr>
          <p:cNvPr id="47" name="Straight Connector 46">
            <a:extLst>
              <a:ext uri="{FF2B5EF4-FFF2-40B4-BE49-F238E27FC236}">
                <a16:creationId xmlns:a16="http://schemas.microsoft.com/office/drawing/2014/main" id="{32F65993-95B7-4831-B7DB-933598AFB6B2}"/>
              </a:ext>
            </a:extLst>
          </p:cNvPr>
          <p:cNvCxnSpPr>
            <a:cxnSpLocks/>
          </p:cNvCxnSpPr>
          <p:nvPr/>
        </p:nvCxnSpPr>
        <p:spPr>
          <a:xfrm rot="16200000">
            <a:off x="4681514" y="1928972"/>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C616654-E526-49B8-8558-CD7185D69BF2}"/>
              </a:ext>
            </a:extLst>
          </p:cNvPr>
          <p:cNvCxnSpPr>
            <a:cxnSpLocks/>
          </p:cNvCxnSpPr>
          <p:nvPr/>
        </p:nvCxnSpPr>
        <p:spPr>
          <a:xfrm>
            <a:off x="3349732" y="344447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F66CC29-E77D-4606-AEB6-04331D184472}"/>
              </a:ext>
            </a:extLst>
          </p:cNvPr>
          <p:cNvCxnSpPr>
            <a:cxnSpLocks/>
          </p:cNvCxnSpPr>
          <p:nvPr/>
        </p:nvCxnSpPr>
        <p:spPr>
          <a:xfrm>
            <a:off x="5971182" y="344447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62EAF4C-6E47-4CC0-BB66-DB167DE3C97F}"/>
              </a:ext>
            </a:extLst>
          </p:cNvPr>
          <p:cNvSpPr txBox="1"/>
          <p:nvPr/>
        </p:nvSpPr>
        <p:spPr>
          <a:xfrm>
            <a:off x="5790381" y="3690753"/>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51" name="TextBox 50">
            <a:extLst>
              <a:ext uri="{FF2B5EF4-FFF2-40B4-BE49-F238E27FC236}">
                <a16:creationId xmlns:a16="http://schemas.microsoft.com/office/drawing/2014/main" id="{3284C059-286D-4F6F-A44A-6F12BEB1B01F}"/>
              </a:ext>
            </a:extLst>
          </p:cNvPr>
          <p:cNvSpPr txBox="1"/>
          <p:nvPr/>
        </p:nvSpPr>
        <p:spPr>
          <a:xfrm>
            <a:off x="3216356" y="3690753"/>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52" name="TextBox 51">
            <a:extLst>
              <a:ext uri="{FF2B5EF4-FFF2-40B4-BE49-F238E27FC236}">
                <a16:creationId xmlns:a16="http://schemas.microsoft.com/office/drawing/2014/main" id="{6B848FA0-BF10-43F3-B6E1-8AE81AADFCAC}"/>
              </a:ext>
            </a:extLst>
          </p:cNvPr>
          <p:cNvSpPr txBox="1"/>
          <p:nvPr/>
        </p:nvSpPr>
        <p:spPr>
          <a:xfrm>
            <a:off x="2965242" y="2581743"/>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53" name="Oval 52">
            <a:extLst>
              <a:ext uri="{FF2B5EF4-FFF2-40B4-BE49-F238E27FC236}">
                <a16:creationId xmlns:a16="http://schemas.microsoft.com/office/drawing/2014/main" id="{7FB49106-DB39-43FE-8C59-527470D71272}"/>
              </a:ext>
            </a:extLst>
          </p:cNvPr>
          <p:cNvSpPr/>
          <p:nvPr/>
        </p:nvSpPr>
        <p:spPr>
          <a:xfrm>
            <a:off x="5930854" y="2143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3424F91-721D-40A4-A6C5-B45DA6A208DD}"/>
              </a:ext>
            </a:extLst>
          </p:cNvPr>
          <p:cNvSpPr/>
          <p:nvPr/>
        </p:nvSpPr>
        <p:spPr>
          <a:xfrm>
            <a:off x="3304012" y="236225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811D85F2-0B99-479F-96C8-8165E00BD84D}"/>
              </a:ext>
            </a:extLst>
          </p:cNvPr>
          <p:cNvCxnSpPr>
            <a:cxnSpLocks/>
          </p:cNvCxnSpPr>
          <p:nvPr/>
        </p:nvCxnSpPr>
        <p:spPr>
          <a:xfrm>
            <a:off x="4373488" y="344447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079AE3C-1C18-4042-81B6-3671E60B1F78}"/>
              </a:ext>
            </a:extLst>
          </p:cNvPr>
          <p:cNvSpPr txBox="1"/>
          <p:nvPr/>
        </p:nvSpPr>
        <p:spPr>
          <a:xfrm>
            <a:off x="4207841" y="3690753"/>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57" name="Straight Connector 56">
            <a:extLst>
              <a:ext uri="{FF2B5EF4-FFF2-40B4-BE49-F238E27FC236}">
                <a16:creationId xmlns:a16="http://schemas.microsoft.com/office/drawing/2014/main" id="{19A1BBDA-6E23-46C6-BE82-35076CC0E57C}"/>
              </a:ext>
            </a:extLst>
          </p:cNvPr>
          <p:cNvCxnSpPr>
            <a:cxnSpLocks/>
          </p:cNvCxnSpPr>
          <p:nvPr/>
        </p:nvCxnSpPr>
        <p:spPr>
          <a:xfrm>
            <a:off x="4902418" y="3446271"/>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E77EBB8-2D3C-4F88-BF9E-B8FB7C4A4538}"/>
              </a:ext>
            </a:extLst>
          </p:cNvPr>
          <p:cNvSpPr txBox="1"/>
          <p:nvPr/>
        </p:nvSpPr>
        <p:spPr>
          <a:xfrm>
            <a:off x="4779796" y="3692546"/>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59" name="Oval 58">
            <a:extLst>
              <a:ext uri="{FF2B5EF4-FFF2-40B4-BE49-F238E27FC236}">
                <a16:creationId xmlns:a16="http://schemas.microsoft.com/office/drawing/2014/main" id="{A0757EC9-8648-4815-A939-C8A7E0006B71}"/>
              </a:ext>
            </a:extLst>
          </p:cNvPr>
          <p:cNvSpPr/>
          <p:nvPr/>
        </p:nvSpPr>
        <p:spPr>
          <a:xfrm>
            <a:off x="4326509" y="307321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F608763-5775-460D-B7B0-C987E3F357F1}"/>
              </a:ext>
            </a:extLst>
          </p:cNvPr>
          <p:cNvSpPr/>
          <p:nvPr/>
        </p:nvSpPr>
        <p:spPr>
          <a:xfrm>
            <a:off x="4866201" y="29351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4033103F-BBB5-470A-9DFE-62121E2973FB}"/>
              </a:ext>
            </a:extLst>
          </p:cNvPr>
          <p:cNvCxnSpPr>
            <a:cxnSpLocks/>
          </p:cNvCxnSpPr>
          <p:nvPr/>
        </p:nvCxnSpPr>
        <p:spPr>
          <a:xfrm rot="16200000">
            <a:off x="4681514" y="4306360"/>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CB3318B-38F4-4144-A0D3-B599AFEA7202}"/>
              </a:ext>
            </a:extLst>
          </p:cNvPr>
          <p:cNvSpPr txBox="1"/>
          <p:nvPr/>
        </p:nvSpPr>
        <p:spPr>
          <a:xfrm>
            <a:off x="4746885" y="606814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18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lang="en-US" dirty="0"/>
          </a:p>
        </p:txBody>
      </p:sp>
      <p:sp>
        <p:nvSpPr>
          <p:cNvPr id="65" name="TextBox 64">
            <a:extLst>
              <a:ext uri="{FF2B5EF4-FFF2-40B4-BE49-F238E27FC236}">
                <a16:creationId xmlns:a16="http://schemas.microsoft.com/office/drawing/2014/main" id="{8FA2CBA3-57D6-4C7A-8D28-F36DD88B60BE}"/>
              </a:ext>
            </a:extLst>
          </p:cNvPr>
          <p:cNvSpPr txBox="1"/>
          <p:nvPr/>
        </p:nvSpPr>
        <p:spPr>
          <a:xfrm>
            <a:off x="3216356" y="6068141"/>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18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lang="en-US" i="1" dirty="0"/>
          </a:p>
        </p:txBody>
      </p:sp>
      <p:sp>
        <p:nvSpPr>
          <p:cNvPr id="66" name="TextBox 65">
            <a:extLst>
              <a:ext uri="{FF2B5EF4-FFF2-40B4-BE49-F238E27FC236}">
                <a16:creationId xmlns:a16="http://schemas.microsoft.com/office/drawing/2014/main" id="{E5A2B9CD-4C71-49DB-93AF-8CD1CA3B0C43}"/>
              </a:ext>
            </a:extLst>
          </p:cNvPr>
          <p:cNvSpPr txBox="1"/>
          <p:nvPr/>
        </p:nvSpPr>
        <p:spPr>
          <a:xfrm>
            <a:off x="2965242" y="495913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67" name="Oval 66">
            <a:extLst>
              <a:ext uri="{FF2B5EF4-FFF2-40B4-BE49-F238E27FC236}">
                <a16:creationId xmlns:a16="http://schemas.microsoft.com/office/drawing/2014/main" id="{3653746A-3B5D-40F5-9D9A-FDE2131B4875}"/>
              </a:ext>
            </a:extLst>
          </p:cNvPr>
          <p:cNvSpPr/>
          <p:nvPr/>
        </p:nvSpPr>
        <p:spPr>
          <a:xfrm>
            <a:off x="5930854" y="45210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F56B075-30A0-4065-8C8B-FDCBBD0F0FB1}"/>
              </a:ext>
            </a:extLst>
          </p:cNvPr>
          <p:cNvSpPr/>
          <p:nvPr/>
        </p:nvSpPr>
        <p:spPr>
          <a:xfrm>
            <a:off x="3304012" y="47396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9C3040C8-099F-4812-B2E8-BEF6ACD8072E}"/>
              </a:ext>
            </a:extLst>
          </p:cNvPr>
          <p:cNvSpPr txBox="1"/>
          <p:nvPr/>
        </p:nvSpPr>
        <p:spPr>
          <a:xfrm>
            <a:off x="3756013" y="606814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i="1" dirty="0"/>
          </a:p>
        </p:txBody>
      </p:sp>
      <p:cxnSp>
        <p:nvCxnSpPr>
          <p:cNvPr id="62" name="Straight Connector 61">
            <a:extLst>
              <a:ext uri="{FF2B5EF4-FFF2-40B4-BE49-F238E27FC236}">
                <a16:creationId xmlns:a16="http://schemas.microsoft.com/office/drawing/2014/main" id="{47E79B8D-D076-4FA3-B797-C8604FC67893}"/>
              </a:ext>
            </a:extLst>
          </p:cNvPr>
          <p:cNvCxnSpPr>
            <a:cxnSpLocks/>
          </p:cNvCxnSpPr>
          <p:nvPr/>
        </p:nvCxnSpPr>
        <p:spPr>
          <a:xfrm>
            <a:off x="3349732"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A6E2A31-5996-46FB-9123-4BD94A0C4BA2}"/>
              </a:ext>
            </a:extLst>
          </p:cNvPr>
          <p:cNvCxnSpPr>
            <a:cxnSpLocks/>
          </p:cNvCxnSpPr>
          <p:nvPr/>
        </p:nvCxnSpPr>
        <p:spPr>
          <a:xfrm>
            <a:off x="4902418"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AC10D45-5B0F-40CB-ABAD-54DC7A2862F9}"/>
              </a:ext>
            </a:extLst>
          </p:cNvPr>
          <p:cNvSpPr txBox="1"/>
          <p:nvPr/>
        </p:nvSpPr>
        <p:spPr>
          <a:xfrm>
            <a:off x="4155844" y="606993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18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lang="en-US" i="1" dirty="0"/>
          </a:p>
        </p:txBody>
      </p:sp>
      <p:sp>
        <p:nvSpPr>
          <p:cNvPr id="73" name="Oval 72">
            <a:extLst>
              <a:ext uri="{FF2B5EF4-FFF2-40B4-BE49-F238E27FC236}">
                <a16:creationId xmlns:a16="http://schemas.microsoft.com/office/drawing/2014/main" id="{E1CC11CF-F00F-4A14-B878-2EEA23CC9884}"/>
              </a:ext>
            </a:extLst>
          </p:cNvPr>
          <p:cNvSpPr/>
          <p:nvPr/>
        </p:nvSpPr>
        <p:spPr>
          <a:xfrm>
            <a:off x="4326509" y="5450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1397AD8-5AB0-4174-A149-5DD7A8AE2A36}"/>
              </a:ext>
            </a:extLst>
          </p:cNvPr>
          <p:cNvSpPr/>
          <p:nvPr/>
        </p:nvSpPr>
        <p:spPr>
          <a:xfrm>
            <a:off x="4866201" y="531253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2F0636F6-936D-44F6-BCF3-AE6B03859B11}"/>
              </a:ext>
            </a:extLst>
          </p:cNvPr>
          <p:cNvCxnSpPr>
            <a:cxnSpLocks/>
          </p:cNvCxnSpPr>
          <p:nvPr/>
        </p:nvCxnSpPr>
        <p:spPr>
          <a:xfrm>
            <a:off x="4902879"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0C4675B-5054-4BF0-A81E-AAE329FF4952}"/>
              </a:ext>
            </a:extLst>
          </p:cNvPr>
          <p:cNvCxnSpPr>
            <a:cxnSpLocks/>
          </p:cNvCxnSpPr>
          <p:nvPr/>
        </p:nvCxnSpPr>
        <p:spPr>
          <a:xfrm>
            <a:off x="3944263"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46CFA7-311E-439D-B2DD-7828D9284D4E}"/>
              </a:ext>
            </a:extLst>
          </p:cNvPr>
          <p:cNvCxnSpPr>
            <a:cxnSpLocks/>
          </p:cNvCxnSpPr>
          <p:nvPr/>
        </p:nvCxnSpPr>
        <p:spPr>
          <a:xfrm>
            <a:off x="4261621"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2F8F079-AA6B-4849-8CA2-DA08AB0AFFC7}"/>
              </a:ext>
            </a:extLst>
          </p:cNvPr>
          <p:cNvCxnSpPr>
            <a:cxnSpLocks/>
          </p:cNvCxnSpPr>
          <p:nvPr/>
        </p:nvCxnSpPr>
        <p:spPr>
          <a:xfrm>
            <a:off x="4375278" y="3457027"/>
            <a:ext cx="0" cy="246888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83" name="Object 82">
            <a:extLst>
              <a:ext uri="{FF2B5EF4-FFF2-40B4-BE49-F238E27FC236}">
                <a16:creationId xmlns:a16="http://schemas.microsoft.com/office/drawing/2014/main" id="{900A3DA0-7095-41EC-9E50-5F0B9CE58DA7}"/>
              </a:ext>
            </a:extLst>
          </p:cNvPr>
          <p:cNvGraphicFramePr>
            <a:graphicFrameLocks noChangeAspect="1"/>
          </p:cNvGraphicFramePr>
          <p:nvPr>
            <p:extLst>
              <p:ext uri="{D42A27DB-BD31-4B8C-83A1-F6EECF244321}">
                <p14:modId xmlns:p14="http://schemas.microsoft.com/office/powerpoint/2010/main" val="4150712757"/>
              </p:ext>
            </p:extLst>
          </p:nvPr>
        </p:nvGraphicFramePr>
        <p:xfrm>
          <a:off x="957441" y="2997031"/>
          <a:ext cx="1229360" cy="539767"/>
        </p:xfrm>
        <a:graphic>
          <a:graphicData uri="http://schemas.openxmlformats.org/presentationml/2006/ole">
            <mc:AlternateContent xmlns:mc="http://schemas.openxmlformats.org/markup-compatibility/2006">
              <mc:Choice xmlns:v="urn:schemas-microsoft-com:vml" Requires="v">
                <p:oleObj spid="_x0000_s5122" name="Equation" r:id="rId6" imgW="520560" imgH="228600" progId="Equation.DSMT4">
                  <p:embed/>
                </p:oleObj>
              </mc:Choice>
              <mc:Fallback>
                <p:oleObj name="Equation" r:id="rId6" imgW="520560" imgH="228600" progId="Equation.DSMT4">
                  <p:embed/>
                  <p:pic>
                    <p:nvPicPr>
                      <p:cNvPr id="7" name="Object 6">
                        <a:extLst>
                          <a:ext uri="{FF2B5EF4-FFF2-40B4-BE49-F238E27FC236}">
                            <a16:creationId xmlns:a16="http://schemas.microsoft.com/office/drawing/2014/main" id="{3331AD0E-70A3-4D73-8AAE-7BF0BA57FC2F}"/>
                          </a:ext>
                        </a:extLst>
                      </p:cNvPr>
                      <p:cNvPicPr/>
                      <p:nvPr/>
                    </p:nvPicPr>
                    <p:blipFill>
                      <a:blip r:embed="rId7"/>
                      <a:stretch>
                        <a:fillRect/>
                      </a:stretch>
                    </p:blipFill>
                    <p:spPr>
                      <a:xfrm>
                        <a:off x="957441" y="2997031"/>
                        <a:ext cx="1229360" cy="539767"/>
                      </a:xfrm>
                      <a:prstGeom prst="rect">
                        <a:avLst/>
                      </a:prstGeom>
                    </p:spPr>
                  </p:pic>
                </p:oleObj>
              </mc:Fallback>
            </mc:AlternateContent>
          </a:graphicData>
        </a:graphic>
      </p:graphicFrame>
      <p:pic>
        <p:nvPicPr>
          <p:cNvPr id="90" name="Audio 89">
            <a:hlinkClick r:id="" action="ppaction://media"/>
            <a:extLst>
              <a:ext uri="{FF2B5EF4-FFF2-40B4-BE49-F238E27FC236}">
                <a16:creationId xmlns:a16="http://schemas.microsoft.com/office/drawing/2014/main" id="{0F37FF76-24C6-4E0B-B3D7-1B1F894C735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41199282"/>
      </p:ext>
    </p:extLst>
  </p:cSld>
  <p:clrMapOvr>
    <a:masterClrMapping/>
  </p:clrMapOvr>
  <mc:AlternateContent xmlns:mc="http://schemas.openxmlformats.org/markup-compatibility/2006" xmlns:p14="http://schemas.microsoft.com/office/powerpoint/2010/main">
    <mc:Choice Requires="p14">
      <p:transition spd="slow" p14:dur="2000" advTm="89415"/>
    </mc:Choice>
    <mc:Fallback xmlns="">
      <p:transition spd="slow" advTm="8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0"/>
                </p:tgtEl>
              </p:cMediaNode>
            </p:audio>
          </p:childTnLst>
        </p:cTn>
      </p:par>
    </p:tnLst>
    <p:bldLst>
      <p:bldP spid="64" grpId="0"/>
      <p:bldP spid="65" grpId="0"/>
      <p:bldP spid="66" grpId="0"/>
      <p:bldP spid="67" grpId="0" animBg="1"/>
      <p:bldP spid="68" grpId="0" animBg="1"/>
      <p:bldP spid="70" grpId="0"/>
      <p:bldP spid="72" grpId="0"/>
      <p:bldP spid="73" grpId="0" animBg="1"/>
      <p:bldP spid="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85AD-0EAC-4598-8690-EE66B940CCC8}"/>
              </a:ext>
            </a:extLst>
          </p:cNvPr>
          <p:cNvSpPr>
            <a:spLocks noGrp="1"/>
          </p:cNvSpPr>
          <p:nvPr>
            <p:ph type="title"/>
          </p:nvPr>
        </p:nvSpPr>
        <p:spPr/>
        <p:txBody>
          <a:bodyPr/>
          <a:lstStyle/>
          <a:p>
            <a:r>
              <a:rPr lang="en-US" dirty="0"/>
              <a:t>Golden ratio</a:t>
            </a:r>
          </a:p>
        </p:txBody>
      </p:sp>
      <p:sp>
        <p:nvSpPr>
          <p:cNvPr id="3" name="Content Placeholder 2">
            <a:extLst>
              <a:ext uri="{FF2B5EF4-FFF2-40B4-BE49-F238E27FC236}">
                <a16:creationId xmlns:a16="http://schemas.microsoft.com/office/drawing/2014/main" id="{BB11ACD1-59DD-41BC-B450-91E56A9AE538}"/>
              </a:ext>
            </a:extLst>
          </p:cNvPr>
          <p:cNvSpPr>
            <a:spLocks noGrp="1"/>
          </p:cNvSpPr>
          <p:nvPr>
            <p:ph idx="1"/>
          </p:nvPr>
        </p:nvSpPr>
        <p:spPr/>
        <p:txBody>
          <a:bodyPr/>
          <a:lstStyle/>
          <a:p>
            <a:r>
              <a:rPr lang="en-US" dirty="0"/>
              <a:t>Can we choose a scaling factor so that</a:t>
            </a:r>
          </a:p>
          <a:p>
            <a:endParaRPr lang="en-US" dirty="0"/>
          </a:p>
          <a:p>
            <a:endParaRPr lang="en-US" dirty="0"/>
          </a:p>
          <a:p>
            <a:pPr lvl="1"/>
            <a:r>
              <a:rPr lang="en-US" dirty="0"/>
              <a:t>Let’s choose a scaling factor </a:t>
            </a:r>
            <a:r>
              <a:rPr lang="en-US" i="1" dirty="0"/>
              <a:t>s</a:t>
            </a:r>
            <a:r>
              <a:rPr lang="en-US" dirty="0"/>
              <a:t> :</a:t>
            </a:r>
          </a:p>
          <a:p>
            <a:pPr lvl="1"/>
            <a:endParaRPr lang="en-US" dirty="0"/>
          </a:p>
          <a:p>
            <a:pPr lvl="1"/>
            <a:endParaRPr lang="en-US" dirty="0"/>
          </a:p>
          <a:p>
            <a:pPr lvl="1"/>
            <a:endParaRPr lang="en-US" dirty="0"/>
          </a:p>
          <a:p>
            <a:pPr lvl="1"/>
            <a:r>
              <a:rPr lang="en-US" dirty="0"/>
              <a:t>Suppose </a:t>
            </a:r>
            <a:r>
              <a:rPr lang="en-US" i="1" dirty="0"/>
              <a:t>b</a:t>
            </a:r>
            <a:r>
              <a:rPr lang="en-US" i="1" baseline="-25000" dirty="0"/>
              <a:t>k</a:t>
            </a:r>
            <a:r>
              <a:rPr lang="en-US" baseline="-25000" dirty="0"/>
              <a:t>+1</a:t>
            </a:r>
            <a:r>
              <a:rPr lang="en-US" dirty="0"/>
              <a:t> </a:t>
            </a:r>
            <a:r>
              <a:rPr lang="en-US" dirty="0">
                <a:latin typeface="Times New Roman" panose="02020603050405020304" pitchFamily="18" charset="0"/>
              </a:rPr>
              <a:t>← </a:t>
            </a:r>
            <a:r>
              <a:rPr lang="en-US" i="1" dirty="0" err="1">
                <a:latin typeface="Times New Roman" panose="02020603050405020304" pitchFamily="18" charset="0"/>
              </a:rPr>
              <a:t>r</a:t>
            </a:r>
            <a:r>
              <a:rPr lang="en-US" i="1" baseline="-25000" dirty="0" err="1">
                <a:latin typeface="Times New Roman" panose="02020603050405020304" pitchFamily="18" charset="0"/>
              </a:rPr>
              <a:t>k</a:t>
            </a:r>
            <a:endParaRPr lang="en-US" dirty="0"/>
          </a:p>
        </p:txBody>
      </p:sp>
      <p:sp>
        <p:nvSpPr>
          <p:cNvPr id="4" name="Footer Placeholder 3">
            <a:extLst>
              <a:ext uri="{FF2B5EF4-FFF2-40B4-BE49-F238E27FC236}">
                <a16:creationId xmlns:a16="http://schemas.microsoft.com/office/drawing/2014/main" id="{0FAFFBC7-F94F-4C80-AFBD-10EF40C02A9D}"/>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0CF34CC2-B391-4417-9E93-827BA64AB37D}"/>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D737B936-3217-4D6C-A67E-7028481DEE69}"/>
              </a:ext>
            </a:extLst>
          </p:cNvPr>
          <p:cNvGraphicFramePr>
            <a:graphicFrameLocks noChangeAspect="1"/>
          </p:cNvGraphicFramePr>
          <p:nvPr>
            <p:extLst>
              <p:ext uri="{D42A27DB-BD31-4B8C-83A1-F6EECF244321}">
                <p14:modId xmlns:p14="http://schemas.microsoft.com/office/powerpoint/2010/main" val="1472209523"/>
              </p:ext>
            </p:extLst>
          </p:nvPr>
        </p:nvGraphicFramePr>
        <p:xfrm>
          <a:off x="3989388" y="2084388"/>
          <a:ext cx="1470025" cy="539750"/>
        </p:xfrm>
        <a:graphic>
          <a:graphicData uri="http://schemas.openxmlformats.org/presentationml/2006/ole">
            <mc:AlternateContent xmlns:mc="http://schemas.openxmlformats.org/markup-compatibility/2006">
              <mc:Choice xmlns:v="urn:schemas-microsoft-com:vml" Requires="v">
                <p:oleObj spid="_x0000_s6146" name="Equation" r:id="rId6" imgW="622080" imgH="228600" progId="Equation.DSMT4">
                  <p:embed/>
                </p:oleObj>
              </mc:Choice>
              <mc:Fallback>
                <p:oleObj name="Equation" r:id="rId6" imgW="622080" imgH="228600" progId="Equation.DSMT4">
                  <p:embed/>
                  <p:pic>
                    <p:nvPicPr>
                      <p:cNvPr id="85" name="Object 84">
                        <a:extLst>
                          <a:ext uri="{FF2B5EF4-FFF2-40B4-BE49-F238E27FC236}">
                            <a16:creationId xmlns:a16="http://schemas.microsoft.com/office/drawing/2014/main" id="{119EFDC2-9FF3-4111-990C-69726C77952B}"/>
                          </a:ext>
                        </a:extLst>
                      </p:cNvPr>
                      <p:cNvPicPr/>
                      <p:nvPr/>
                    </p:nvPicPr>
                    <p:blipFill>
                      <a:blip r:embed="rId7"/>
                      <a:stretch>
                        <a:fillRect/>
                      </a:stretch>
                    </p:blipFill>
                    <p:spPr>
                      <a:xfrm>
                        <a:off x="3989388" y="2084388"/>
                        <a:ext cx="1470025" cy="5397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FB1C166-7D1B-4A38-B87C-721FCE0A4E60}"/>
              </a:ext>
            </a:extLst>
          </p:cNvPr>
          <p:cNvGraphicFramePr>
            <a:graphicFrameLocks noChangeAspect="1"/>
          </p:cNvGraphicFramePr>
          <p:nvPr>
            <p:extLst>
              <p:ext uri="{D42A27DB-BD31-4B8C-83A1-F6EECF244321}">
                <p14:modId xmlns:p14="http://schemas.microsoft.com/office/powerpoint/2010/main" val="689173093"/>
              </p:ext>
            </p:extLst>
          </p:nvPr>
        </p:nvGraphicFramePr>
        <p:xfrm>
          <a:off x="3174123" y="3844186"/>
          <a:ext cx="2425700" cy="495300"/>
        </p:xfrm>
        <a:graphic>
          <a:graphicData uri="http://schemas.openxmlformats.org/presentationml/2006/ole">
            <mc:AlternateContent xmlns:mc="http://schemas.openxmlformats.org/markup-compatibility/2006">
              <mc:Choice xmlns:v="urn:schemas-microsoft-com:vml" Requires="v">
                <p:oleObj spid="_x0000_s6147" name="Equation" r:id="rId8" imgW="1244520" imgH="253800" progId="Equation.DSMT4">
                  <p:embed/>
                </p:oleObj>
              </mc:Choice>
              <mc:Fallback>
                <p:oleObj name="Equation" r:id="rId8" imgW="1244520" imgH="253800" progId="Equation.DSMT4">
                  <p:embed/>
                  <p:pic>
                    <p:nvPicPr>
                      <p:cNvPr id="7" name="Object 6">
                        <a:extLst>
                          <a:ext uri="{FF2B5EF4-FFF2-40B4-BE49-F238E27FC236}">
                            <a16:creationId xmlns:a16="http://schemas.microsoft.com/office/drawing/2014/main" id="{3331AD0E-70A3-4D73-8AAE-7BF0BA57FC2F}"/>
                          </a:ext>
                        </a:extLst>
                      </p:cNvPr>
                      <p:cNvPicPr/>
                      <p:nvPr/>
                    </p:nvPicPr>
                    <p:blipFill>
                      <a:blip r:embed="rId9"/>
                      <a:stretch>
                        <a:fillRect/>
                      </a:stretch>
                    </p:blipFill>
                    <p:spPr>
                      <a:xfrm>
                        <a:off x="3174123" y="3844186"/>
                        <a:ext cx="2425700" cy="495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7A364BA-119E-475C-B50B-38CEF33F593F}"/>
              </a:ext>
            </a:extLst>
          </p:cNvPr>
          <p:cNvGraphicFramePr>
            <a:graphicFrameLocks noChangeAspect="1"/>
          </p:cNvGraphicFramePr>
          <p:nvPr>
            <p:extLst>
              <p:ext uri="{D42A27DB-BD31-4B8C-83A1-F6EECF244321}">
                <p14:modId xmlns:p14="http://schemas.microsoft.com/office/powerpoint/2010/main" val="2349054231"/>
              </p:ext>
            </p:extLst>
          </p:nvPr>
        </p:nvGraphicFramePr>
        <p:xfrm>
          <a:off x="3174123" y="3277503"/>
          <a:ext cx="2474912" cy="495300"/>
        </p:xfrm>
        <a:graphic>
          <a:graphicData uri="http://schemas.openxmlformats.org/presentationml/2006/ole">
            <mc:AlternateContent xmlns:mc="http://schemas.openxmlformats.org/markup-compatibility/2006">
              <mc:Choice xmlns:v="urn:schemas-microsoft-com:vml" Requires="v">
                <p:oleObj spid="_x0000_s6148" name="Equation" r:id="rId10" imgW="1269720" imgH="253800" progId="Equation.DSMT4">
                  <p:embed/>
                </p:oleObj>
              </mc:Choice>
              <mc:Fallback>
                <p:oleObj name="Equation" r:id="rId10" imgW="1269720" imgH="253800" progId="Equation.DSMT4">
                  <p:embed/>
                  <p:pic>
                    <p:nvPicPr>
                      <p:cNvPr id="8" name="Object 7">
                        <a:extLst>
                          <a:ext uri="{FF2B5EF4-FFF2-40B4-BE49-F238E27FC236}">
                            <a16:creationId xmlns:a16="http://schemas.microsoft.com/office/drawing/2014/main" id="{5C018FEF-03E5-41AF-89C2-FFB4EF47F269}"/>
                          </a:ext>
                        </a:extLst>
                      </p:cNvPr>
                      <p:cNvPicPr/>
                      <p:nvPr/>
                    </p:nvPicPr>
                    <p:blipFill>
                      <a:blip r:embed="rId11"/>
                      <a:stretch>
                        <a:fillRect/>
                      </a:stretch>
                    </p:blipFill>
                    <p:spPr>
                      <a:xfrm>
                        <a:off x="3174123" y="3277503"/>
                        <a:ext cx="2474912" cy="4953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38553FB-5FA8-4FAC-BB40-0AE7E89BF8E1}"/>
              </a:ext>
            </a:extLst>
          </p:cNvPr>
          <p:cNvGraphicFramePr>
            <a:graphicFrameLocks noChangeAspect="1"/>
          </p:cNvGraphicFramePr>
          <p:nvPr>
            <p:extLst>
              <p:ext uri="{D42A27DB-BD31-4B8C-83A1-F6EECF244321}">
                <p14:modId xmlns:p14="http://schemas.microsoft.com/office/powerpoint/2010/main" val="1440698244"/>
              </p:ext>
            </p:extLst>
          </p:nvPr>
        </p:nvGraphicFramePr>
        <p:xfrm>
          <a:off x="2827254" y="4762500"/>
          <a:ext cx="3119437" cy="495300"/>
        </p:xfrm>
        <a:graphic>
          <a:graphicData uri="http://schemas.openxmlformats.org/presentationml/2006/ole">
            <mc:AlternateContent xmlns:mc="http://schemas.openxmlformats.org/markup-compatibility/2006">
              <mc:Choice xmlns:v="urn:schemas-microsoft-com:vml" Requires="v">
                <p:oleObj spid="_x0000_s6149" name="Equation" r:id="rId12" imgW="1600200" imgH="253800" progId="Equation.DSMT4">
                  <p:embed/>
                </p:oleObj>
              </mc:Choice>
              <mc:Fallback>
                <p:oleObj name="Equation" r:id="rId12" imgW="1600200" imgH="253800" progId="Equation.DSMT4">
                  <p:embed/>
                  <p:pic>
                    <p:nvPicPr>
                      <p:cNvPr id="7" name="Object 6">
                        <a:extLst>
                          <a:ext uri="{FF2B5EF4-FFF2-40B4-BE49-F238E27FC236}">
                            <a16:creationId xmlns:a16="http://schemas.microsoft.com/office/drawing/2014/main" id="{2FB1C166-7D1B-4A38-B87C-721FCE0A4E60}"/>
                          </a:ext>
                        </a:extLst>
                      </p:cNvPr>
                      <p:cNvPicPr/>
                      <p:nvPr/>
                    </p:nvPicPr>
                    <p:blipFill>
                      <a:blip r:embed="rId13"/>
                      <a:stretch>
                        <a:fillRect/>
                      </a:stretch>
                    </p:blipFill>
                    <p:spPr>
                      <a:xfrm>
                        <a:off x="2827254" y="4762500"/>
                        <a:ext cx="3119437" cy="4953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E3EFFD4-613A-4A1E-BC14-F82D5BDC39AC}"/>
              </a:ext>
            </a:extLst>
          </p:cNvPr>
          <p:cNvGraphicFramePr>
            <a:graphicFrameLocks noChangeAspect="1"/>
          </p:cNvGraphicFramePr>
          <p:nvPr>
            <p:extLst>
              <p:ext uri="{D42A27DB-BD31-4B8C-83A1-F6EECF244321}">
                <p14:modId xmlns:p14="http://schemas.microsoft.com/office/powerpoint/2010/main" val="1405555348"/>
              </p:ext>
            </p:extLst>
          </p:nvPr>
        </p:nvGraphicFramePr>
        <p:xfrm>
          <a:off x="3455962" y="5291192"/>
          <a:ext cx="2425700" cy="495300"/>
        </p:xfrm>
        <a:graphic>
          <a:graphicData uri="http://schemas.openxmlformats.org/presentationml/2006/ole">
            <mc:AlternateContent xmlns:mc="http://schemas.openxmlformats.org/markup-compatibility/2006">
              <mc:Choice xmlns:v="urn:schemas-microsoft-com:vml" Requires="v">
                <p:oleObj spid="_x0000_s6150" name="Equation" r:id="rId14" imgW="1244520" imgH="253800" progId="Equation.DSMT4">
                  <p:embed/>
                </p:oleObj>
              </mc:Choice>
              <mc:Fallback>
                <p:oleObj name="Equation" r:id="rId14" imgW="1244520" imgH="253800" progId="Equation.DSMT4">
                  <p:embed/>
                  <p:pic>
                    <p:nvPicPr>
                      <p:cNvPr id="9" name="Object 8">
                        <a:extLst>
                          <a:ext uri="{FF2B5EF4-FFF2-40B4-BE49-F238E27FC236}">
                            <a16:creationId xmlns:a16="http://schemas.microsoft.com/office/drawing/2014/main" id="{538553FB-5FA8-4FAC-BB40-0AE7E89BF8E1}"/>
                          </a:ext>
                        </a:extLst>
                      </p:cNvPr>
                      <p:cNvPicPr/>
                      <p:nvPr/>
                    </p:nvPicPr>
                    <p:blipFill>
                      <a:blip r:embed="rId15"/>
                      <a:stretch>
                        <a:fillRect/>
                      </a:stretch>
                    </p:blipFill>
                    <p:spPr>
                      <a:xfrm>
                        <a:off x="3455962" y="5291192"/>
                        <a:ext cx="2425700" cy="495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C03CD70-CA8B-4C1B-A9C5-E4B0D04F86F3}"/>
              </a:ext>
            </a:extLst>
          </p:cNvPr>
          <p:cNvGraphicFramePr>
            <a:graphicFrameLocks noChangeAspect="1"/>
          </p:cNvGraphicFramePr>
          <p:nvPr>
            <p:extLst>
              <p:ext uri="{D42A27DB-BD31-4B8C-83A1-F6EECF244321}">
                <p14:modId xmlns:p14="http://schemas.microsoft.com/office/powerpoint/2010/main" val="1829666809"/>
              </p:ext>
            </p:extLst>
          </p:nvPr>
        </p:nvGraphicFramePr>
        <p:xfrm>
          <a:off x="2076450" y="5892800"/>
          <a:ext cx="3910013" cy="495300"/>
        </p:xfrm>
        <a:graphic>
          <a:graphicData uri="http://schemas.openxmlformats.org/presentationml/2006/ole">
            <mc:AlternateContent xmlns:mc="http://schemas.openxmlformats.org/markup-compatibility/2006">
              <mc:Choice xmlns:v="urn:schemas-microsoft-com:vml" Requires="v">
                <p:oleObj spid="_x0000_s6151" name="Equation" r:id="rId16" imgW="2006280" imgH="253800" progId="Equation.DSMT4">
                  <p:embed/>
                </p:oleObj>
              </mc:Choice>
              <mc:Fallback>
                <p:oleObj name="Equation" r:id="rId16" imgW="2006280" imgH="253800" progId="Equation.DSMT4">
                  <p:embed/>
                  <p:pic>
                    <p:nvPicPr>
                      <p:cNvPr id="8" name="Object 7">
                        <a:extLst>
                          <a:ext uri="{FF2B5EF4-FFF2-40B4-BE49-F238E27FC236}">
                            <a16:creationId xmlns:a16="http://schemas.microsoft.com/office/drawing/2014/main" id="{07A364BA-119E-475C-B50B-38CEF33F593F}"/>
                          </a:ext>
                        </a:extLst>
                      </p:cNvPr>
                      <p:cNvPicPr/>
                      <p:nvPr/>
                    </p:nvPicPr>
                    <p:blipFill>
                      <a:blip r:embed="rId17"/>
                      <a:stretch>
                        <a:fillRect/>
                      </a:stretch>
                    </p:blipFill>
                    <p:spPr>
                      <a:xfrm>
                        <a:off x="2076450" y="5892800"/>
                        <a:ext cx="3910013" cy="495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A9C105C-5D29-4BC2-BF67-05BC62365F3E}"/>
              </a:ext>
            </a:extLst>
          </p:cNvPr>
          <p:cNvGraphicFramePr>
            <a:graphicFrameLocks noChangeAspect="1"/>
          </p:cNvGraphicFramePr>
          <p:nvPr>
            <p:extLst>
              <p:ext uri="{D42A27DB-BD31-4B8C-83A1-F6EECF244321}">
                <p14:modId xmlns:p14="http://schemas.microsoft.com/office/powerpoint/2010/main" val="3186789987"/>
              </p:ext>
            </p:extLst>
          </p:nvPr>
        </p:nvGraphicFramePr>
        <p:xfrm>
          <a:off x="6083300" y="5307013"/>
          <a:ext cx="2152650" cy="495300"/>
        </p:xfrm>
        <a:graphic>
          <a:graphicData uri="http://schemas.openxmlformats.org/presentationml/2006/ole">
            <mc:AlternateContent xmlns:mc="http://schemas.openxmlformats.org/markup-compatibility/2006">
              <mc:Choice xmlns:v="urn:schemas-microsoft-com:vml" Requires="v">
                <p:oleObj spid="_x0000_s6152" name="Equation" r:id="rId18" imgW="1104840" imgH="253800" progId="Equation.DSMT4">
                  <p:embed/>
                </p:oleObj>
              </mc:Choice>
              <mc:Fallback>
                <p:oleObj name="Equation" r:id="rId18" imgW="1104840" imgH="253800" progId="Equation.DSMT4">
                  <p:embed/>
                  <p:pic>
                    <p:nvPicPr>
                      <p:cNvPr id="11" name="Object 10">
                        <a:extLst>
                          <a:ext uri="{FF2B5EF4-FFF2-40B4-BE49-F238E27FC236}">
                            <a16:creationId xmlns:a16="http://schemas.microsoft.com/office/drawing/2014/main" id="{4E3EFFD4-613A-4A1E-BC14-F82D5BDC39AC}"/>
                          </a:ext>
                        </a:extLst>
                      </p:cNvPr>
                      <p:cNvPicPr/>
                      <p:nvPr/>
                    </p:nvPicPr>
                    <p:blipFill>
                      <a:blip r:embed="rId19"/>
                      <a:stretch>
                        <a:fillRect/>
                      </a:stretch>
                    </p:blipFill>
                    <p:spPr>
                      <a:xfrm>
                        <a:off x="6083300" y="5307013"/>
                        <a:ext cx="2152650" cy="495300"/>
                      </a:xfrm>
                      <a:prstGeom prst="rect">
                        <a:avLst/>
                      </a:prstGeom>
                    </p:spPr>
                  </p:pic>
                </p:oleObj>
              </mc:Fallback>
            </mc:AlternateContent>
          </a:graphicData>
        </a:graphic>
      </p:graphicFrame>
      <p:sp>
        <p:nvSpPr>
          <p:cNvPr id="16" name="Rectangle: Rounded Corners 15">
            <a:extLst>
              <a:ext uri="{FF2B5EF4-FFF2-40B4-BE49-F238E27FC236}">
                <a16:creationId xmlns:a16="http://schemas.microsoft.com/office/drawing/2014/main" id="{50E21561-75EF-4B84-AA67-43741ED2CA9D}"/>
              </a:ext>
            </a:extLst>
          </p:cNvPr>
          <p:cNvSpPr/>
          <p:nvPr/>
        </p:nvSpPr>
        <p:spPr>
          <a:xfrm>
            <a:off x="3794760" y="3277503"/>
            <a:ext cx="1954530" cy="495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4786F60-65BD-417D-8719-8570CBE501B9}"/>
              </a:ext>
            </a:extLst>
          </p:cNvPr>
          <p:cNvSpPr/>
          <p:nvPr/>
        </p:nvSpPr>
        <p:spPr>
          <a:xfrm>
            <a:off x="1953653" y="5887023"/>
            <a:ext cx="1954530" cy="495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9B024B9-5D23-45DE-8295-8ED16EBF5786}"/>
              </a:ext>
            </a:extLst>
          </p:cNvPr>
          <p:cNvSpPr/>
          <p:nvPr/>
        </p:nvSpPr>
        <p:spPr>
          <a:xfrm>
            <a:off x="6306966" y="5307013"/>
            <a:ext cx="1954530" cy="495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49B4996-F201-4E3E-AABF-F3454128EE3F}"/>
              </a:ext>
            </a:extLst>
          </p:cNvPr>
          <p:cNvSpPr/>
          <p:nvPr/>
        </p:nvSpPr>
        <p:spPr>
          <a:xfrm>
            <a:off x="4042479" y="5877394"/>
            <a:ext cx="1954530" cy="495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A681E288-CD09-4E66-9622-DAA0CD8E6331}"/>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56254009"/>
      </p:ext>
    </p:extLst>
  </p:cSld>
  <p:clrMapOvr>
    <a:masterClrMapping/>
  </p:clrMapOvr>
  <mc:AlternateContent xmlns:mc="http://schemas.openxmlformats.org/markup-compatibility/2006" xmlns:p14="http://schemas.microsoft.com/office/powerpoint/2010/main">
    <mc:Choice Requires="p14">
      <p:transition spd="slow" p14:dur="2000" advTm="128569"/>
    </mc:Choice>
    <mc:Fallback xmlns="">
      <p:transition spd="slow" advTm="12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2"/>
                </p:tgtEl>
              </p:cMediaNode>
            </p:audio>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85AD-0EAC-4598-8690-EE66B940CCC8}"/>
              </a:ext>
            </a:extLst>
          </p:cNvPr>
          <p:cNvSpPr>
            <a:spLocks noGrp="1"/>
          </p:cNvSpPr>
          <p:nvPr>
            <p:ph type="title"/>
          </p:nvPr>
        </p:nvSpPr>
        <p:spPr/>
        <p:txBody>
          <a:bodyPr/>
          <a:lstStyle/>
          <a:p>
            <a:r>
              <a:rPr lang="en-US" dirty="0"/>
              <a:t>Golden ratio</a:t>
            </a:r>
          </a:p>
        </p:txBody>
      </p:sp>
      <p:sp>
        <p:nvSpPr>
          <p:cNvPr id="3" name="Content Placeholder 2">
            <a:extLst>
              <a:ext uri="{FF2B5EF4-FFF2-40B4-BE49-F238E27FC236}">
                <a16:creationId xmlns:a16="http://schemas.microsoft.com/office/drawing/2014/main" id="{BB11ACD1-59DD-41BC-B450-91E56A9AE538}"/>
              </a:ext>
            </a:extLst>
          </p:cNvPr>
          <p:cNvSpPr>
            <a:spLocks noGrp="1"/>
          </p:cNvSpPr>
          <p:nvPr>
            <p:ph idx="1"/>
          </p:nvPr>
        </p:nvSpPr>
        <p:spPr/>
        <p:txBody>
          <a:bodyPr/>
          <a:lstStyle/>
          <a:p>
            <a:r>
              <a:rPr lang="en-US" dirty="0"/>
              <a:t>Thus, if </a:t>
            </a:r>
          </a:p>
          <a:p>
            <a:endParaRPr lang="en-US" dirty="0"/>
          </a:p>
          <a:p>
            <a:endParaRPr lang="en-US" dirty="0"/>
          </a:p>
          <a:p>
            <a:pPr lvl="1"/>
            <a:r>
              <a:rPr lang="en-US" dirty="0"/>
              <a:t>Expand this out:</a:t>
            </a:r>
          </a:p>
          <a:p>
            <a:pPr lvl="1"/>
            <a:endParaRPr lang="en-US" dirty="0"/>
          </a:p>
          <a:p>
            <a:pPr lvl="1"/>
            <a:endParaRPr lang="en-US" dirty="0"/>
          </a:p>
          <a:p>
            <a:pPr lvl="1"/>
            <a:endParaRPr lang="en-US" dirty="0"/>
          </a:p>
          <a:p>
            <a:pPr lvl="1"/>
            <a:r>
              <a:rPr lang="en-US" dirty="0"/>
              <a:t>Thus, we have:</a:t>
            </a:r>
          </a:p>
          <a:p>
            <a:pPr lvl="1"/>
            <a:endParaRPr lang="en-US" dirty="0"/>
          </a:p>
          <a:p>
            <a:pPr marL="457200" lvl="1" indent="0">
              <a:buNone/>
            </a:pPr>
            <a:endParaRPr lang="en-US" dirty="0"/>
          </a:p>
          <a:p>
            <a:pPr lvl="1"/>
            <a:r>
              <a:rPr lang="en-US" dirty="0"/>
              <a:t>Only one of these is positive:</a:t>
            </a:r>
          </a:p>
        </p:txBody>
      </p:sp>
      <p:sp>
        <p:nvSpPr>
          <p:cNvPr id="4" name="Footer Placeholder 3">
            <a:extLst>
              <a:ext uri="{FF2B5EF4-FFF2-40B4-BE49-F238E27FC236}">
                <a16:creationId xmlns:a16="http://schemas.microsoft.com/office/drawing/2014/main" id="{0FAFFBC7-F94F-4C80-AFBD-10EF40C02A9D}"/>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0CF34CC2-B391-4417-9E93-827BA64AB37D}"/>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6" name="Object 5">
            <a:extLst>
              <a:ext uri="{FF2B5EF4-FFF2-40B4-BE49-F238E27FC236}">
                <a16:creationId xmlns:a16="http://schemas.microsoft.com/office/drawing/2014/main" id="{D737B936-3217-4D6C-A67E-7028481DEE69}"/>
              </a:ext>
            </a:extLst>
          </p:cNvPr>
          <p:cNvGraphicFramePr>
            <a:graphicFrameLocks noChangeAspect="1"/>
          </p:cNvGraphicFramePr>
          <p:nvPr>
            <p:extLst>
              <p:ext uri="{D42A27DB-BD31-4B8C-83A1-F6EECF244321}">
                <p14:modId xmlns:p14="http://schemas.microsoft.com/office/powerpoint/2010/main" val="1852697428"/>
              </p:ext>
            </p:extLst>
          </p:nvPr>
        </p:nvGraphicFramePr>
        <p:xfrm>
          <a:off x="1828317" y="1570768"/>
          <a:ext cx="1229360" cy="539767"/>
        </p:xfrm>
        <a:graphic>
          <a:graphicData uri="http://schemas.openxmlformats.org/presentationml/2006/ole">
            <mc:AlternateContent xmlns:mc="http://schemas.openxmlformats.org/markup-compatibility/2006">
              <mc:Choice xmlns:v="urn:schemas-microsoft-com:vml" Requires="v">
                <p:oleObj spid="_x0000_s7170" name="Equation" r:id="rId6" imgW="520560" imgH="228600" progId="Equation.DSMT4">
                  <p:embed/>
                </p:oleObj>
              </mc:Choice>
              <mc:Fallback>
                <p:oleObj name="Equation" r:id="rId6" imgW="520560" imgH="228600" progId="Equation.DSMT4">
                  <p:embed/>
                  <p:pic>
                    <p:nvPicPr>
                      <p:cNvPr id="6" name="Object 5">
                        <a:extLst>
                          <a:ext uri="{FF2B5EF4-FFF2-40B4-BE49-F238E27FC236}">
                            <a16:creationId xmlns:a16="http://schemas.microsoft.com/office/drawing/2014/main" id="{D737B936-3217-4D6C-A67E-7028481DEE69}"/>
                          </a:ext>
                        </a:extLst>
                      </p:cNvPr>
                      <p:cNvPicPr/>
                      <p:nvPr/>
                    </p:nvPicPr>
                    <p:blipFill>
                      <a:blip r:embed="rId7"/>
                      <a:stretch>
                        <a:fillRect/>
                      </a:stretch>
                    </p:blipFill>
                    <p:spPr>
                      <a:xfrm>
                        <a:off x="1828317" y="1570768"/>
                        <a:ext cx="1229360" cy="53976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C03CD70-CA8B-4C1B-A9C5-E4B0D04F86F3}"/>
              </a:ext>
            </a:extLst>
          </p:cNvPr>
          <p:cNvGraphicFramePr>
            <a:graphicFrameLocks noChangeAspect="1"/>
          </p:cNvGraphicFramePr>
          <p:nvPr>
            <p:extLst>
              <p:ext uri="{D42A27DB-BD31-4B8C-83A1-F6EECF244321}">
                <p14:modId xmlns:p14="http://schemas.microsoft.com/office/powerpoint/2010/main" val="3178576308"/>
              </p:ext>
            </p:extLst>
          </p:nvPr>
        </p:nvGraphicFramePr>
        <p:xfrm>
          <a:off x="2457450" y="2093913"/>
          <a:ext cx="3908425" cy="495300"/>
        </p:xfrm>
        <a:graphic>
          <a:graphicData uri="http://schemas.openxmlformats.org/presentationml/2006/ole">
            <mc:AlternateContent xmlns:mc="http://schemas.openxmlformats.org/markup-compatibility/2006">
              <mc:Choice xmlns:v="urn:schemas-microsoft-com:vml" Requires="v">
                <p:oleObj spid="_x0000_s7171" name="Equation" r:id="rId8" imgW="2006280" imgH="253800" progId="Equation.DSMT4">
                  <p:embed/>
                </p:oleObj>
              </mc:Choice>
              <mc:Fallback>
                <p:oleObj name="Equation" r:id="rId8" imgW="2006280" imgH="253800" progId="Equation.DSMT4">
                  <p:embed/>
                  <p:pic>
                    <p:nvPicPr>
                      <p:cNvPr id="12" name="Object 11">
                        <a:extLst>
                          <a:ext uri="{FF2B5EF4-FFF2-40B4-BE49-F238E27FC236}">
                            <a16:creationId xmlns:a16="http://schemas.microsoft.com/office/drawing/2014/main" id="{4C03CD70-CA8B-4C1B-A9C5-E4B0D04F86F3}"/>
                          </a:ext>
                        </a:extLst>
                      </p:cNvPr>
                      <p:cNvPicPr/>
                      <p:nvPr/>
                    </p:nvPicPr>
                    <p:blipFill>
                      <a:blip r:embed="rId9"/>
                      <a:stretch>
                        <a:fillRect/>
                      </a:stretch>
                    </p:blipFill>
                    <p:spPr>
                      <a:xfrm>
                        <a:off x="2457450" y="2093913"/>
                        <a:ext cx="3908425" cy="4953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BAE5023-DBAE-42AA-BE6F-6B482F5D13BC}"/>
              </a:ext>
            </a:extLst>
          </p:cNvPr>
          <p:cNvGraphicFramePr>
            <a:graphicFrameLocks noChangeAspect="1"/>
          </p:cNvGraphicFramePr>
          <p:nvPr>
            <p:extLst>
              <p:ext uri="{D42A27DB-BD31-4B8C-83A1-F6EECF244321}">
                <p14:modId xmlns:p14="http://schemas.microsoft.com/office/powerpoint/2010/main" val="2431241638"/>
              </p:ext>
            </p:extLst>
          </p:nvPr>
        </p:nvGraphicFramePr>
        <p:xfrm>
          <a:off x="2332038" y="3283585"/>
          <a:ext cx="4549775" cy="495300"/>
        </p:xfrm>
        <a:graphic>
          <a:graphicData uri="http://schemas.openxmlformats.org/presentationml/2006/ole">
            <mc:AlternateContent xmlns:mc="http://schemas.openxmlformats.org/markup-compatibility/2006">
              <mc:Choice xmlns:v="urn:schemas-microsoft-com:vml" Requires="v">
                <p:oleObj spid="_x0000_s7172" name="Equation" r:id="rId10" imgW="2336760" imgH="253800" progId="Equation.DSMT4">
                  <p:embed/>
                </p:oleObj>
              </mc:Choice>
              <mc:Fallback>
                <p:oleObj name="Equation" r:id="rId10" imgW="2336760" imgH="253800" progId="Equation.DSMT4">
                  <p:embed/>
                  <p:pic>
                    <p:nvPicPr>
                      <p:cNvPr id="12" name="Object 11">
                        <a:extLst>
                          <a:ext uri="{FF2B5EF4-FFF2-40B4-BE49-F238E27FC236}">
                            <a16:creationId xmlns:a16="http://schemas.microsoft.com/office/drawing/2014/main" id="{4C03CD70-CA8B-4C1B-A9C5-E4B0D04F86F3}"/>
                          </a:ext>
                        </a:extLst>
                      </p:cNvPr>
                      <p:cNvPicPr/>
                      <p:nvPr/>
                    </p:nvPicPr>
                    <p:blipFill>
                      <a:blip r:embed="rId11"/>
                      <a:stretch>
                        <a:fillRect/>
                      </a:stretch>
                    </p:blipFill>
                    <p:spPr>
                      <a:xfrm>
                        <a:off x="2332038" y="3283585"/>
                        <a:ext cx="4549775" cy="4953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4452139-4F2B-46F4-9942-AAABCBA662B2}"/>
              </a:ext>
            </a:extLst>
          </p:cNvPr>
          <p:cNvGraphicFramePr>
            <a:graphicFrameLocks noChangeAspect="1"/>
          </p:cNvGraphicFramePr>
          <p:nvPr>
            <p:extLst>
              <p:ext uri="{D42A27DB-BD31-4B8C-83A1-F6EECF244321}">
                <p14:modId xmlns:p14="http://schemas.microsoft.com/office/powerpoint/2010/main" val="2228030327"/>
              </p:ext>
            </p:extLst>
          </p:nvPr>
        </p:nvGraphicFramePr>
        <p:xfrm>
          <a:off x="2549656" y="3762597"/>
          <a:ext cx="2595562" cy="546100"/>
        </p:xfrm>
        <a:graphic>
          <a:graphicData uri="http://schemas.openxmlformats.org/presentationml/2006/ole">
            <mc:AlternateContent xmlns:mc="http://schemas.openxmlformats.org/markup-compatibility/2006">
              <mc:Choice xmlns:v="urn:schemas-microsoft-com:vml" Requires="v">
                <p:oleObj spid="_x0000_s7173" name="Equation" r:id="rId12" imgW="1333440" imgH="279360" progId="Equation.DSMT4">
                  <p:embed/>
                </p:oleObj>
              </mc:Choice>
              <mc:Fallback>
                <p:oleObj name="Equation" r:id="rId12" imgW="1333440" imgH="279360" progId="Equation.DSMT4">
                  <p:embed/>
                  <p:pic>
                    <p:nvPicPr>
                      <p:cNvPr id="15" name="Object 14">
                        <a:extLst>
                          <a:ext uri="{FF2B5EF4-FFF2-40B4-BE49-F238E27FC236}">
                            <a16:creationId xmlns:a16="http://schemas.microsoft.com/office/drawing/2014/main" id="{8BAE5023-DBAE-42AA-BE6F-6B482F5D13BC}"/>
                          </a:ext>
                        </a:extLst>
                      </p:cNvPr>
                      <p:cNvPicPr/>
                      <p:nvPr/>
                    </p:nvPicPr>
                    <p:blipFill>
                      <a:blip r:embed="rId13"/>
                      <a:stretch>
                        <a:fillRect/>
                      </a:stretch>
                    </p:blipFill>
                    <p:spPr>
                      <a:xfrm>
                        <a:off x="2549656" y="3762597"/>
                        <a:ext cx="2595562" cy="5461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EBE548E-B08B-454F-810E-B77453896A99}"/>
              </a:ext>
            </a:extLst>
          </p:cNvPr>
          <p:cNvGraphicFramePr>
            <a:graphicFrameLocks noChangeAspect="1"/>
          </p:cNvGraphicFramePr>
          <p:nvPr>
            <p:extLst>
              <p:ext uri="{D42A27DB-BD31-4B8C-83A1-F6EECF244321}">
                <p14:modId xmlns:p14="http://schemas.microsoft.com/office/powerpoint/2010/main" val="514589306"/>
              </p:ext>
            </p:extLst>
          </p:nvPr>
        </p:nvGraphicFramePr>
        <p:xfrm>
          <a:off x="2428240" y="4629150"/>
          <a:ext cx="2867025" cy="917575"/>
        </p:xfrm>
        <a:graphic>
          <a:graphicData uri="http://schemas.openxmlformats.org/presentationml/2006/ole">
            <mc:AlternateContent xmlns:mc="http://schemas.openxmlformats.org/markup-compatibility/2006">
              <mc:Choice xmlns:v="urn:schemas-microsoft-com:vml" Requires="v">
                <p:oleObj spid="_x0000_s7174" name="Equation" r:id="rId14" imgW="1473120" imgH="469800" progId="Equation.DSMT4">
                  <p:embed/>
                </p:oleObj>
              </mc:Choice>
              <mc:Fallback>
                <p:oleObj name="Equation" r:id="rId14" imgW="1473120" imgH="469800" progId="Equation.DSMT4">
                  <p:embed/>
                  <p:pic>
                    <p:nvPicPr>
                      <p:cNvPr id="16" name="Object 15">
                        <a:extLst>
                          <a:ext uri="{FF2B5EF4-FFF2-40B4-BE49-F238E27FC236}">
                            <a16:creationId xmlns:a16="http://schemas.microsoft.com/office/drawing/2014/main" id="{04452139-4F2B-46F4-9942-AAABCBA662B2}"/>
                          </a:ext>
                        </a:extLst>
                      </p:cNvPr>
                      <p:cNvPicPr/>
                      <p:nvPr/>
                    </p:nvPicPr>
                    <p:blipFill>
                      <a:blip r:embed="rId15"/>
                      <a:stretch>
                        <a:fillRect/>
                      </a:stretch>
                    </p:blipFill>
                    <p:spPr>
                      <a:xfrm>
                        <a:off x="2428240" y="4629150"/>
                        <a:ext cx="2867025" cy="9175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21232A1-E9D6-4942-A788-C610E006C891}"/>
              </a:ext>
            </a:extLst>
          </p:cNvPr>
          <p:cNvGraphicFramePr>
            <a:graphicFrameLocks noChangeAspect="1"/>
          </p:cNvGraphicFramePr>
          <p:nvPr>
            <p:extLst>
              <p:ext uri="{D42A27DB-BD31-4B8C-83A1-F6EECF244321}">
                <p14:modId xmlns:p14="http://schemas.microsoft.com/office/powerpoint/2010/main" val="753862758"/>
              </p:ext>
            </p:extLst>
          </p:nvPr>
        </p:nvGraphicFramePr>
        <p:xfrm>
          <a:off x="2554287" y="5847604"/>
          <a:ext cx="1484313" cy="842962"/>
        </p:xfrm>
        <a:graphic>
          <a:graphicData uri="http://schemas.openxmlformats.org/presentationml/2006/ole">
            <mc:AlternateContent xmlns:mc="http://schemas.openxmlformats.org/markup-compatibility/2006">
              <mc:Choice xmlns:v="urn:schemas-microsoft-com:vml" Requires="v">
                <p:oleObj spid="_x0000_s7175" name="Equation" r:id="rId16" imgW="761760" imgH="431640" progId="Equation.DSMT4">
                  <p:embed/>
                </p:oleObj>
              </mc:Choice>
              <mc:Fallback>
                <p:oleObj name="Equation" r:id="rId16" imgW="761760" imgH="431640" progId="Equation.DSMT4">
                  <p:embed/>
                  <p:pic>
                    <p:nvPicPr>
                      <p:cNvPr id="17" name="Object 16">
                        <a:extLst>
                          <a:ext uri="{FF2B5EF4-FFF2-40B4-BE49-F238E27FC236}">
                            <a16:creationId xmlns:a16="http://schemas.microsoft.com/office/drawing/2014/main" id="{2EBE548E-B08B-454F-810E-B77453896A99}"/>
                          </a:ext>
                        </a:extLst>
                      </p:cNvPr>
                      <p:cNvPicPr/>
                      <p:nvPr/>
                    </p:nvPicPr>
                    <p:blipFill>
                      <a:blip r:embed="rId17"/>
                      <a:stretch>
                        <a:fillRect/>
                      </a:stretch>
                    </p:blipFill>
                    <p:spPr>
                      <a:xfrm>
                        <a:off x="2554287" y="5847604"/>
                        <a:ext cx="1484313" cy="84296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EAED44B-D93E-43ED-8888-1E095860B8F1}"/>
              </a:ext>
            </a:extLst>
          </p:cNvPr>
          <p:cNvGraphicFramePr>
            <a:graphicFrameLocks noChangeAspect="1"/>
          </p:cNvGraphicFramePr>
          <p:nvPr>
            <p:extLst>
              <p:ext uri="{D42A27DB-BD31-4B8C-83A1-F6EECF244321}">
                <p14:modId xmlns:p14="http://schemas.microsoft.com/office/powerpoint/2010/main" val="1698844725"/>
              </p:ext>
            </p:extLst>
          </p:nvPr>
        </p:nvGraphicFramePr>
        <p:xfrm>
          <a:off x="5337968" y="4713334"/>
          <a:ext cx="1285875" cy="842962"/>
        </p:xfrm>
        <a:graphic>
          <a:graphicData uri="http://schemas.openxmlformats.org/presentationml/2006/ole">
            <mc:AlternateContent xmlns:mc="http://schemas.openxmlformats.org/markup-compatibility/2006">
              <mc:Choice xmlns:v="urn:schemas-microsoft-com:vml" Requires="v">
                <p:oleObj spid="_x0000_s7176" name="Equation" r:id="rId18" imgW="660240" imgH="431640" progId="Equation.DSMT4">
                  <p:embed/>
                </p:oleObj>
              </mc:Choice>
              <mc:Fallback>
                <p:oleObj name="Equation" r:id="rId18" imgW="660240" imgH="431640" progId="Equation.DSMT4">
                  <p:embed/>
                  <p:pic>
                    <p:nvPicPr>
                      <p:cNvPr id="17" name="Object 16">
                        <a:extLst>
                          <a:ext uri="{FF2B5EF4-FFF2-40B4-BE49-F238E27FC236}">
                            <a16:creationId xmlns:a16="http://schemas.microsoft.com/office/drawing/2014/main" id="{2EBE548E-B08B-454F-810E-B77453896A99}"/>
                          </a:ext>
                        </a:extLst>
                      </p:cNvPr>
                      <p:cNvPicPr/>
                      <p:nvPr/>
                    </p:nvPicPr>
                    <p:blipFill>
                      <a:blip r:embed="rId19"/>
                      <a:stretch>
                        <a:fillRect/>
                      </a:stretch>
                    </p:blipFill>
                    <p:spPr>
                      <a:xfrm>
                        <a:off x="5337968" y="4713334"/>
                        <a:ext cx="1285875" cy="8429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F082686-A987-46A9-B240-B89DB06E7C7E}"/>
              </a:ext>
            </a:extLst>
          </p:cNvPr>
          <p:cNvGraphicFramePr>
            <a:graphicFrameLocks noChangeAspect="1"/>
          </p:cNvGraphicFramePr>
          <p:nvPr>
            <p:extLst>
              <p:ext uri="{D42A27DB-BD31-4B8C-83A1-F6EECF244321}">
                <p14:modId xmlns:p14="http://schemas.microsoft.com/office/powerpoint/2010/main" val="3118641767"/>
              </p:ext>
            </p:extLst>
          </p:nvPr>
        </p:nvGraphicFramePr>
        <p:xfrm>
          <a:off x="4038600" y="5832568"/>
          <a:ext cx="2498725" cy="842962"/>
        </p:xfrm>
        <a:graphic>
          <a:graphicData uri="http://schemas.openxmlformats.org/presentationml/2006/ole">
            <mc:AlternateContent xmlns:mc="http://schemas.openxmlformats.org/markup-compatibility/2006">
              <mc:Choice xmlns:v="urn:schemas-microsoft-com:vml" Requires="v">
                <p:oleObj spid="_x0000_s7177" name="Equation" r:id="rId20" imgW="1282680" imgH="431640" progId="Equation.DSMT4">
                  <p:embed/>
                </p:oleObj>
              </mc:Choice>
              <mc:Fallback>
                <p:oleObj name="Equation" r:id="rId20" imgW="1282680" imgH="431640" progId="Equation.DSMT4">
                  <p:embed/>
                  <p:pic>
                    <p:nvPicPr>
                      <p:cNvPr id="18" name="Object 17">
                        <a:extLst>
                          <a:ext uri="{FF2B5EF4-FFF2-40B4-BE49-F238E27FC236}">
                            <a16:creationId xmlns:a16="http://schemas.microsoft.com/office/drawing/2014/main" id="{D21232A1-E9D6-4942-A788-C610E006C891}"/>
                          </a:ext>
                        </a:extLst>
                      </p:cNvPr>
                      <p:cNvPicPr/>
                      <p:nvPr/>
                    </p:nvPicPr>
                    <p:blipFill>
                      <a:blip r:embed="rId21"/>
                      <a:stretch>
                        <a:fillRect/>
                      </a:stretch>
                    </p:blipFill>
                    <p:spPr>
                      <a:xfrm>
                        <a:off x="4038600" y="5832568"/>
                        <a:ext cx="2498725" cy="842962"/>
                      </a:xfrm>
                      <a:prstGeom prst="rect">
                        <a:avLst/>
                      </a:prstGeom>
                    </p:spPr>
                  </p:pic>
                </p:oleObj>
              </mc:Fallback>
            </mc:AlternateContent>
          </a:graphicData>
        </a:graphic>
      </p:graphicFrame>
      <p:pic>
        <p:nvPicPr>
          <p:cNvPr id="23" name="Audio 22">
            <a:hlinkClick r:id="" action="ppaction://media"/>
            <a:extLst>
              <a:ext uri="{FF2B5EF4-FFF2-40B4-BE49-F238E27FC236}">
                <a16:creationId xmlns:a16="http://schemas.microsoft.com/office/drawing/2014/main" id="{D38A8141-6738-41EE-BDA6-390AB71152DA}"/>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62418888"/>
      </p:ext>
    </p:extLst>
  </p:cSld>
  <p:clrMapOvr>
    <a:masterClrMapping/>
  </p:clrMapOvr>
  <mc:AlternateContent xmlns:mc="http://schemas.openxmlformats.org/markup-compatibility/2006" xmlns:p14="http://schemas.microsoft.com/office/powerpoint/2010/main">
    <mc:Choice Requires="p14">
      <p:transition spd="slow" p14:dur="2000" advTm="115959"/>
    </mc:Choice>
    <mc:Fallback xmlns="">
      <p:transition spd="slow" advTm="115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Golden ratio</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Now we have that                   : </a:t>
            </a: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14</a:t>
            </a:fld>
            <a:endParaRPr lang="en-CA"/>
          </a:p>
        </p:txBody>
      </p:sp>
      <p:cxnSp>
        <p:nvCxnSpPr>
          <p:cNvPr id="47" name="Straight Connector 46">
            <a:extLst>
              <a:ext uri="{FF2B5EF4-FFF2-40B4-BE49-F238E27FC236}">
                <a16:creationId xmlns:a16="http://schemas.microsoft.com/office/drawing/2014/main" id="{32F65993-95B7-4831-B7DB-933598AFB6B2}"/>
              </a:ext>
            </a:extLst>
          </p:cNvPr>
          <p:cNvCxnSpPr>
            <a:cxnSpLocks/>
          </p:cNvCxnSpPr>
          <p:nvPr/>
        </p:nvCxnSpPr>
        <p:spPr>
          <a:xfrm rot="16200000">
            <a:off x="4681514" y="1928972"/>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C616654-E526-49B8-8558-CD7185D69BF2}"/>
              </a:ext>
            </a:extLst>
          </p:cNvPr>
          <p:cNvCxnSpPr>
            <a:cxnSpLocks/>
          </p:cNvCxnSpPr>
          <p:nvPr/>
        </p:nvCxnSpPr>
        <p:spPr>
          <a:xfrm>
            <a:off x="3349732" y="344447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F66CC29-E77D-4606-AEB6-04331D184472}"/>
              </a:ext>
            </a:extLst>
          </p:cNvPr>
          <p:cNvCxnSpPr>
            <a:cxnSpLocks/>
          </p:cNvCxnSpPr>
          <p:nvPr/>
        </p:nvCxnSpPr>
        <p:spPr>
          <a:xfrm>
            <a:off x="5971182" y="344447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62EAF4C-6E47-4CC0-BB66-DB167DE3C97F}"/>
              </a:ext>
            </a:extLst>
          </p:cNvPr>
          <p:cNvSpPr txBox="1"/>
          <p:nvPr/>
        </p:nvSpPr>
        <p:spPr>
          <a:xfrm>
            <a:off x="5790381" y="3690753"/>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51" name="TextBox 50">
            <a:extLst>
              <a:ext uri="{FF2B5EF4-FFF2-40B4-BE49-F238E27FC236}">
                <a16:creationId xmlns:a16="http://schemas.microsoft.com/office/drawing/2014/main" id="{3284C059-286D-4F6F-A44A-6F12BEB1B01F}"/>
              </a:ext>
            </a:extLst>
          </p:cNvPr>
          <p:cNvSpPr txBox="1"/>
          <p:nvPr/>
        </p:nvSpPr>
        <p:spPr>
          <a:xfrm>
            <a:off x="3216356" y="3690753"/>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52" name="TextBox 51">
            <a:extLst>
              <a:ext uri="{FF2B5EF4-FFF2-40B4-BE49-F238E27FC236}">
                <a16:creationId xmlns:a16="http://schemas.microsoft.com/office/drawing/2014/main" id="{6B848FA0-BF10-43F3-B6E1-8AE81AADFCAC}"/>
              </a:ext>
            </a:extLst>
          </p:cNvPr>
          <p:cNvSpPr txBox="1"/>
          <p:nvPr/>
        </p:nvSpPr>
        <p:spPr>
          <a:xfrm>
            <a:off x="2965242" y="2581743"/>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53" name="Oval 52">
            <a:extLst>
              <a:ext uri="{FF2B5EF4-FFF2-40B4-BE49-F238E27FC236}">
                <a16:creationId xmlns:a16="http://schemas.microsoft.com/office/drawing/2014/main" id="{7FB49106-DB39-43FE-8C59-527470D71272}"/>
              </a:ext>
            </a:extLst>
          </p:cNvPr>
          <p:cNvSpPr/>
          <p:nvPr/>
        </p:nvSpPr>
        <p:spPr>
          <a:xfrm>
            <a:off x="5930854" y="2143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3424F91-721D-40A4-A6C5-B45DA6A208DD}"/>
              </a:ext>
            </a:extLst>
          </p:cNvPr>
          <p:cNvSpPr/>
          <p:nvPr/>
        </p:nvSpPr>
        <p:spPr>
          <a:xfrm>
            <a:off x="3304012" y="236225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811D85F2-0B99-479F-96C8-8165E00BD84D}"/>
              </a:ext>
            </a:extLst>
          </p:cNvPr>
          <p:cNvCxnSpPr>
            <a:cxnSpLocks/>
          </p:cNvCxnSpPr>
          <p:nvPr/>
        </p:nvCxnSpPr>
        <p:spPr>
          <a:xfrm>
            <a:off x="4298182" y="344447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079AE3C-1C18-4042-81B6-3671E60B1F78}"/>
              </a:ext>
            </a:extLst>
          </p:cNvPr>
          <p:cNvSpPr txBox="1"/>
          <p:nvPr/>
        </p:nvSpPr>
        <p:spPr>
          <a:xfrm>
            <a:off x="4143293" y="3690753"/>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57" name="Straight Connector 56">
            <a:extLst>
              <a:ext uri="{FF2B5EF4-FFF2-40B4-BE49-F238E27FC236}">
                <a16:creationId xmlns:a16="http://schemas.microsoft.com/office/drawing/2014/main" id="{19A1BBDA-6E23-46C6-BE82-35076CC0E57C}"/>
              </a:ext>
            </a:extLst>
          </p:cNvPr>
          <p:cNvCxnSpPr>
            <a:cxnSpLocks/>
          </p:cNvCxnSpPr>
          <p:nvPr/>
        </p:nvCxnSpPr>
        <p:spPr>
          <a:xfrm>
            <a:off x="4902418" y="3446271"/>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E77EBB8-2D3C-4F88-BF9E-B8FB7C4A4538}"/>
              </a:ext>
            </a:extLst>
          </p:cNvPr>
          <p:cNvSpPr txBox="1"/>
          <p:nvPr/>
        </p:nvSpPr>
        <p:spPr>
          <a:xfrm>
            <a:off x="4779796" y="3692546"/>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59" name="Oval 58">
            <a:extLst>
              <a:ext uri="{FF2B5EF4-FFF2-40B4-BE49-F238E27FC236}">
                <a16:creationId xmlns:a16="http://schemas.microsoft.com/office/drawing/2014/main" id="{A0757EC9-8648-4815-A939-C8A7E0006B71}"/>
              </a:ext>
            </a:extLst>
          </p:cNvPr>
          <p:cNvSpPr/>
          <p:nvPr/>
        </p:nvSpPr>
        <p:spPr>
          <a:xfrm>
            <a:off x="4251203" y="307321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F608763-5775-460D-B7B0-C987E3F357F1}"/>
              </a:ext>
            </a:extLst>
          </p:cNvPr>
          <p:cNvSpPr/>
          <p:nvPr/>
        </p:nvSpPr>
        <p:spPr>
          <a:xfrm>
            <a:off x="4866201" y="29351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4033103F-BBB5-470A-9DFE-62121E2973FB}"/>
              </a:ext>
            </a:extLst>
          </p:cNvPr>
          <p:cNvCxnSpPr>
            <a:cxnSpLocks/>
          </p:cNvCxnSpPr>
          <p:nvPr/>
        </p:nvCxnSpPr>
        <p:spPr>
          <a:xfrm rot="16200000">
            <a:off x="4681514" y="4306360"/>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CB3318B-38F4-4144-A0D3-B599AFEA7202}"/>
              </a:ext>
            </a:extLst>
          </p:cNvPr>
          <p:cNvSpPr txBox="1"/>
          <p:nvPr/>
        </p:nvSpPr>
        <p:spPr>
          <a:xfrm>
            <a:off x="4746885" y="606814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18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lang="en-US" dirty="0"/>
          </a:p>
        </p:txBody>
      </p:sp>
      <p:sp>
        <p:nvSpPr>
          <p:cNvPr id="65" name="TextBox 64">
            <a:extLst>
              <a:ext uri="{FF2B5EF4-FFF2-40B4-BE49-F238E27FC236}">
                <a16:creationId xmlns:a16="http://schemas.microsoft.com/office/drawing/2014/main" id="{8FA2CBA3-57D6-4C7A-8D28-F36DD88B60BE}"/>
              </a:ext>
            </a:extLst>
          </p:cNvPr>
          <p:cNvSpPr txBox="1"/>
          <p:nvPr/>
        </p:nvSpPr>
        <p:spPr>
          <a:xfrm>
            <a:off x="3216356" y="6068141"/>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18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lang="en-US" i="1" dirty="0"/>
          </a:p>
        </p:txBody>
      </p:sp>
      <p:sp>
        <p:nvSpPr>
          <p:cNvPr id="66" name="TextBox 65">
            <a:extLst>
              <a:ext uri="{FF2B5EF4-FFF2-40B4-BE49-F238E27FC236}">
                <a16:creationId xmlns:a16="http://schemas.microsoft.com/office/drawing/2014/main" id="{E5A2B9CD-4C71-49DB-93AF-8CD1CA3B0C43}"/>
              </a:ext>
            </a:extLst>
          </p:cNvPr>
          <p:cNvSpPr txBox="1"/>
          <p:nvPr/>
        </p:nvSpPr>
        <p:spPr>
          <a:xfrm>
            <a:off x="2965242" y="495913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67" name="Oval 66">
            <a:extLst>
              <a:ext uri="{FF2B5EF4-FFF2-40B4-BE49-F238E27FC236}">
                <a16:creationId xmlns:a16="http://schemas.microsoft.com/office/drawing/2014/main" id="{3653746A-3B5D-40F5-9D9A-FDE2131B4875}"/>
              </a:ext>
            </a:extLst>
          </p:cNvPr>
          <p:cNvSpPr/>
          <p:nvPr/>
        </p:nvSpPr>
        <p:spPr>
          <a:xfrm>
            <a:off x="5930854" y="45210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F56B075-30A0-4065-8C8B-FDCBBD0F0FB1}"/>
              </a:ext>
            </a:extLst>
          </p:cNvPr>
          <p:cNvSpPr/>
          <p:nvPr/>
        </p:nvSpPr>
        <p:spPr>
          <a:xfrm>
            <a:off x="3304012" y="47396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9C3040C8-099F-4812-B2E8-BEF6ACD8072E}"/>
              </a:ext>
            </a:extLst>
          </p:cNvPr>
          <p:cNvSpPr txBox="1"/>
          <p:nvPr/>
        </p:nvSpPr>
        <p:spPr>
          <a:xfrm>
            <a:off x="3712981" y="606814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i="1" dirty="0"/>
          </a:p>
        </p:txBody>
      </p:sp>
      <p:cxnSp>
        <p:nvCxnSpPr>
          <p:cNvPr id="62" name="Straight Connector 61">
            <a:extLst>
              <a:ext uri="{FF2B5EF4-FFF2-40B4-BE49-F238E27FC236}">
                <a16:creationId xmlns:a16="http://schemas.microsoft.com/office/drawing/2014/main" id="{47E79B8D-D076-4FA3-B797-C8604FC67893}"/>
              </a:ext>
            </a:extLst>
          </p:cNvPr>
          <p:cNvCxnSpPr>
            <a:cxnSpLocks/>
          </p:cNvCxnSpPr>
          <p:nvPr/>
        </p:nvCxnSpPr>
        <p:spPr>
          <a:xfrm>
            <a:off x="3349732"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A6E2A31-5996-46FB-9123-4BD94A0C4BA2}"/>
              </a:ext>
            </a:extLst>
          </p:cNvPr>
          <p:cNvCxnSpPr>
            <a:cxnSpLocks/>
          </p:cNvCxnSpPr>
          <p:nvPr/>
        </p:nvCxnSpPr>
        <p:spPr>
          <a:xfrm>
            <a:off x="4902418"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AC10D45-5B0F-40CB-ABAD-54DC7A2862F9}"/>
              </a:ext>
            </a:extLst>
          </p:cNvPr>
          <p:cNvSpPr txBox="1"/>
          <p:nvPr/>
        </p:nvSpPr>
        <p:spPr>
          <a:xfrm>
            <a:off x="4209634" y="606993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18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lang="en-US" i="1" dirty="0"/>
          </a:p>
        </p:txBody>
      </p:sp>
      <p:sp>
        <p:nvSpPr>
          <p:cNvPr id="73" name="Oval 72">
            <a:extLst>
              <a:ext uri="{FF2B5EF4-FFF2-40B4-BE49-F238E27FC236}">
                <a16:creationId xmlns:a16="http://schemas.microsoft.com/office/drawing/2014/main" id="{E1CC11CF-F00F-4A14-B878-2EEA23CC9884}"/>
              </a:ext>
            </a:extLst>
          </p:cNvPr>
          <p:cNvSpPr/>
          <p:nvPr/>
        </p:nvSpPr>
        <p:spPr>
          <a:xfrm>
            <a:off x="4261961" y="5450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1397AD8-5AB0-4174-A149-5DD7A8AE2A36}"/>
              </a:ext>
            </a:extLst>
          </p:cNvPr>
          <p:cNvSpPr/>
          <p:nvPr/>
        </p:nvSpPr>
        <p:spPr>
          <a:xfrm>
            <a:off x="4866201" y="531253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2F0636F6-936D-44F6-BCF3-AE6B03859B11}"/>
              </a:ext>
            </a:extLst>
          </p:cNvPr>
          <p:cNvCxnSpPr>
            <a:cxnSpLocks/>
          </p:cNvCxnSpPr>
          <p:nvPr/>
        </p:nvCxnSpPr>
        <p:spPr>
          <a:xfrm>
            <a:off x="4902879"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0C4675B-5054-4BF0-A81E-AAE329FF4952}"/>
              </a:ext>
            </a:extLst>
          </p:cNvPr>
          <p:cNvCxnSpPr>
            <a:cxnSpLocks/>
          </p:cNvCxnSpPr>
          <p:nvPr/>
        </p:nvCxnSpPr>
        <p:spPr>
          <a:xfrm>
            <a:off x="3901231"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46CFA7-311E-439D-B2DD-7828D9284D4E}"/>
              </a:ext>
            </a:extLst>
          </p:cNvPr>
          <p:cNvCxnSpPr>
            <a:cxnSpLocks/>
          </p:cNvCxnSpPr>
          <p:nvPr/>
        </p:nvCxnSpPr>
        <p:spPr>
          <a:xfrm>
            <a:off x="4304653" y="58236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2F8F079-AA6B-4849-8CA2-DA08AB0AFFC7}"/>
              </a:ext>
            </a:extLst>
          </p:cNvPr>
          <p:cNvCxnSpPr>
            <a:cxnSpLocks/>
          </p:cNvCxnSpPr>
          <p:nvPr/>
        </p:nvCxnSpPr>
        <p:spPr>
          <a:xfrm>
            <a:off x="4299972" y="3457027"/>
            <a:ext cx="0" cy="246888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83" name="Object 82">
            <a:extLst>
              <a:ext uri="{FF2B5EF4-FFF2-40B4-BE49-F238E27FC236}">
                <a16:creationId xmlns:a16="http://schemas.microsoft.com/office/drawing/2014/main" id="{900A3DA0-7095-41EC-9E50-5F0B9CE58DA7}"/>
              </a:ext>
            </a:extLst>
          </p:cNvPr>
          <p:cNvGraphicFramePr>
            <a:graphicFrameLocks noChangeAspect="1"/>
          </p:cNvGraphicFramePr>
          <p:nvPr>
            <p:extLst>
              <p:ext uri="{D42A27DB-BD31-4B8C-83A1-F6EECF244321}">
                <p14:modId xmlns:p14="http://schemas.microsoft.com/office/powerpoint/2010/main" val="3415762946"/>
              </p:ext>
            </p:extLst>
          </p:nvPr>
        </p:nvGraphicFramePr>
        <p:xfrm>
          <a:off x="3108461" y="1615217"/>
          <a:ext cx="1117600" cy="490697"/>
        </p:xfrm>
        <a:graphic>
          <a:graphicData uri="http://schemas.openxmlformats.org/presentationml/2006/ole">
            <mc:AlternateContent xmlns:mc="http://schemas.openxmlformats.org/markup-compatibility/2006">
              <mc:Choice xmlns:v="urn:schemas-microsoft-com:vml" Requires="v">
                <p:oleObj spid="_x0000_s8194" name="Equation" r:id="rId6" imgW="520560" imgH="228600" progId="Equation.DSMT4">
                  <p:embed/>
                </p:oleObj>
              </mc:Choice>
              <mc:Fallback>
                <p:oleObj name="Equation" r:id="rId6" imgW="520560" imgH="228600" progId="Equation.DSMT4">
                  <p:embed/>
                  <p:pic>
                    <p:nvPicPr>
                      <p:cNvPr id="83" name="Object 82">
                        <a:extLst>
                          <a:ext uri="{FF2B5EF4-FFF2-40B4-BE49-F238E27FC236}">
                            <a16:creationId xmlns:a16="http://schemas.microsoft.com/office/drawing/2014/main" id="{900A3DA0-7095-41EC-9E50-5F0B9CE58DA7}"/>
                          </a:ext>
                        </a:extLst>
                      </p:cNvPr>
                      <p:cNvPicPr/>
                      <p:nvPr/>
                    </p:nvPicPr>
                    <p:blipFill>
                      <a:blip r:embed="rId7"/>
                      <a:stretch>
                        <a:fillRect/>
                      </a:stretch>
                    </p:blipFill>
                    <p:spPr>
                      <a:xfrm>
                        <a:off x="3108461" y="1615217"/>
                        <a:ext cx="1117600" cy="490697"/>
                      </a:xfrm>
                      <a:prstGeom prst="rect">
                        <a:avLst/>
                      </a:prstGeom>
                    </p:spPr>
                  </p:pic>
                </p:oleObj>
              </mc:Fallback>
            </mc:AlternateContent>
          </a:graphicData>
        </a:graphic>
      </p:graphicFrame>
      <p:sp>
        <p:nvSpPr>
          <p:cNvPr id="38" name="Oval 37">
            <a:extLst>
              <a:ext uri="{FF2B5EF4-FFF2-40B4-BE49-F238E27FC236}">
                <a16:creationId xmlns:a16="http://schemas.microsoft.com/office/drawing/2014/main" id="{A4FD1BE4-545C-4236-8396-0CDB796D60DA}"/>
              </a:ext>
            </a:extLst>
          </p:cNvPr>
          <p:cNvSpPr/>
          <p:nvPr/>
        </p:nvSpPr>
        <p:spPr>
          <a:xfrm>
            <a:off x="3865722" y="557072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1C741D3-858F-4250-9FF1-FCB16F78007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00737997"/>
      </p:ext>
    </p:extLst>
  </p:cSld>
  <p:clrMapOvr>
    <a:masterClrMapping/>
  </p:clrMapOvr>
  <mc:AlternateContent xmlns:mc="http://schemas.openxmlformats.org/markup-compatibility/2006" xmlns:p14="http://schemas.microsoft.com/office/powerpoint/2010/main">
    <mc:Choice Requires="p14">
      <p:transition spd="slow" p14:dur="2000" advTm="35355"/>
    </mc:Choice>
    <mc:Fallback xmlns="">
      <p:transition spd="slow" advTm="35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64" grpId="0"/>
      <p:bldP spid="65" grpId="0"/>
      <p:bldP spid="66" grpId="0"/>
      <p:bldP spid="67" grpId="0" animBg="1"/>
      <p:bldP spid="68" grpId="0" animBg="1"/>
      <p:bldP spid="70" grpId="0"/>
      <p:bldP spid="72" grpId="0"/>
      <p:bldP spid="73" grpId="0" animBg="1"/>
      <p:bldP spid="74"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85AD-0EAC-4598-8690-EE66B940CCC8}"/>
              </a:ext>
            </a:extLst>
          </p:cNvPr>
          <p:cNvSpPr>
            <a:spLocks noGrp="1"/>
          </p:cNvSpPr>
          <p:nvPr>
            <p:ph type="title"/>
          </p:nvPr>
        </p:nvSpPr>
        <p:spPr/>
        <p:txBody>
          <a:bodyPr/>
          <a:lstStyle/>
          <a:p>
            <a:r>
              <a:rPr lang="en-US" dirty="0"/>
              <a:t>Golden ratio</a:t>
            </a:r>
          </a:p>
        </p:txBody>
      </p:sp>
      <p:sp>
        <p:nvSpPr>
          <p:cNvPr id="3" name="Content Placeholder 2">
            <a:extLst>
              <a:ext uri="{FF2B5EF4-FFF2-40B4-BE49-F238E27FC236}">
                <a16:creationId xmlns:a16="http://schemas.microsoft.com/office/drawing/2014/main" id="{BB11ACD1-59DD-41BC-B450-91E56A9AE538}"/>
              </a:ext>
            </a:extLst>
          </p:cNvPr>
          <p:cNvSpPr>
            <a:spLocks noGrp="1"/>
          </p:cNvSpPr>
          <p:nvPr>
            <p:ph idx="1"/>
          </p:nvPr>
        </p:nvSpPr>
        <p:spPr/>
        <p:txBody>
          <a:bodyPr/>
          <a:lstStyle/>
          <a:p>
            <a:r>
              <a:rPr lang="en-US" dirty="0"/>
              <a:t>This is called a </a:t>
            </a:r>
            <a:r>
              <a:rPr lang="en-US" i="1" dirty="0"/>
              <a:t>golden-ratio search</a:t>
            </a:r>
            <a:r>
              <a:rPr lang="en-US" dirty="0"/>
              <a:t> because </a:t>
            </a:r>
          </a:p>
          <a:p>
            <a:endParaRPr lang="en-US" dirty="0"/>
          </a:p>
          <a:p>
            <a:endParaRPr lang="en-US" dirty="0"/>
          </a:p>
        </p:txBody>
      </p:sp>
      <p:sp>
        <p:nvSpPr>
          <p:cNvPr id="4" name="Footer Placeholder 3">
            <a:extLst>
              <a:ext uri="{FF2B5EF4-FFF2-40B4-BE49-F238E27FC236}">
                <a16:creationId xmlns:a16="http://schemas.microsoft.com/office/drawing/2014/main" id="{0FAFFBC7-F94F-4C80-AFBD-10EF40C02A9D}"/>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0CF34CC2-B391-4417-9E93-827BA64AB37D}"/>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8" name="Object 17">
            <a:extLst>
              <a:ext uri="{FF2B5EF4-FFF2-40B4-BE49-F238E27FC236}">
                <a16:creationId xmlns:a16="http://schemas.microsoft.com/office/drawing/2014/main" id="{D21232A1-E9D6-4942-A788-C610E006C891}"/>
              </a:ext>
            </a:extLst>
          </p:cNvPr>
          <p:cNvGraphicFramePr>
            <a:graphicFrameLocks noChangeAspect="1"/>
          </p:cNvGraphicFramePr>
          <p:nvPr>
            <p:extLst>
              <p:ext uri="{D42A27DB-BD31-4B8C-83A1-F6EECF244321}">
                <p14:modId xmlns:p14="http://schemas.microsoft.com/office/powerpoint/2010/main" val="4228670072"/>
              </p:ext>
            </p:extLst>
          </p:nvPr>
        </p:nvGraphicFramePr>
        <p:xfrm>
          <a:off x="2920683" y="2110535"/>
          <a:ext cx="2695575" cy="842962"/>
        </p:xfrm>
        <a:graphic>
          <a:graphicData uri="http://schemas.openxmlformats.org/presentationml/2006/ole">
            <mc:AlternateContent xmlns:mc="http://schemas.openxmlformats.org/markup-compatibility/2006">
              <mc:Choice xmlns:v="urn:schemas-microsoft-com:vml" Requires="v">
                <p:oleObj spid="_x0000_s9218" name="Equation" r:id="rId6" imgW="1384200" imgH="431640" progId="Equation.DSMT4">
                  <p:embed/>
                </p:oleObj>
              </mc:Choice>
              <mc:Fallback>
                <p:oleObj name="Equation" r:id="rId6" imgW="1384200" imgH="431640" progId="Equation.DSMT4">
                  <p:embed/>
                  <p:pic>
                    <p:nvPicPr>
                      <p:cNvPr id="18" name="Object 17">
                        <a:extLst>
                          <a:ext uri="{FF2B5EF4-FFF2-40B4-BE49-F238E27FC236}">
                            <a16:creationId xmlns:a16="http://schemas.microsoft.com/office/drawing/2014/main" id="{D21232A1-E9D6-4942-A788-C610E006C891}"/>
                          </a:ext>
                        </a:extLst>
                      </p:cNvPr>
                      <p:cNvPicPr/>
                      <p:nvPr/>
                    </p:nvPicPr>
                    <p:blipFill>
                      <a:blip r:embed="rId7"/>
                      <a:stretch>
                        <a:fillRect/>
                      </a:stretch>
                    </p:blipFill>
                    <p:spPr>
                      <a:xfrm>
                        <a:off x="2920683" y="2110535"/>
                        <a:ext cx="2695575" cy="8429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85BE82F-F4F8-4EBD-992D-28B8AA6627AA}"/>
              </a:ext>
            </a:extLst>
          </p:cNvPr>
          <p:cNvGraphicFramePr>
            <a:graphicFrameLocks noChangeAspect="1"/>
          </p:cNvGraphicFramePr>
          <p:nvPr>
            <p:extLst>
              <p:ext uri="{D42A27DB-BD31-4B8C-83A1-F6EECF244321}">
                <p14:modId xmlns:p14="http://schemas.microsoft.com/office/powerpoint/2010/main" val="2211268794"/>
              </p:ext>
            </p:extLst>
          </p:nvPr>
        </p:nvGraphicFramePr>
        <p:xfrm>
          <a:off x="3033713" y="3113088"/>
          <a:ext cx="2744787" cy="892175"/>
        </p:xfrm>
        <a:graphic>
          <a:graphicData uri="http://schemas.openxmlformats.org/presentationml/2006/ole">
            <mc:AlternateContent xmlns:mc="http://schemas.openxmlformats.org/markup-compatibility/2006">
              <mc:Choice xmlns:v="urn:schemas-microsoft-com:vml" Requires="v">
                <p:oleObj spid="_x0000_s9219" name="Equation" r:id="rId8" imgW="1409400" imgH="457200" progId="Equation.DSMT4">
                  <p:embed/>
                </p:oleObj>
              </mc:Choice>
              <mc:Fallback>
                <p:oleObj name="Equation" r:id="rId8" imgW="1409400" imgH="457200" progId="Equation.DSMT4">
                  <p:embed/>
                  <p:pic>
                    <p:nvPicPr>
                      <p:cNvPr id="18" name="Object 17">
                        <a:extLst>
                          <a:ext uri="{FF2B5EF4-FFF2-40B4-BE49-F238E27FC236}">
                            <a16:creationId xmlns:a16="http://schemas.microsoft.com/office/drawing/2014/main" id="{D21232A1-E9D6-4942-A788-C610E006C891}"/>
                          </a:ext>
                        </a:extLst>
                      </p:cNvPr>
                      <p:cNvPicPr/>
                      <p:nvPr/>
                    </p:nvPicPr>
                    <p:blipFill>
                      <a:blip r:embed="rId9"/>
                      <a:stretch>
                        <a:fillRect/>
                      </a:stretch>
                    </p:blipFill>
                    <p:spPr>
                      <a:xfrm>
                        <a:off x="3033713" y="3113088"/>
                        <a:ext cx="2744787" cy="8921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F2F8EBC-9BE4-4411-87CF-078D9DAF53E7}"/>
              </a:ext>
            </a:extLst>
          </p:cNvPr>
          <p:cNvGraphicFramePr>
            <a:graphicFrameLocks noChangeAspect="1"/>
          </p:cNvGraphicFramePr>
          <p:nvPr>
            <p:extLst>
              <p:ext uri="{D42A27DB-BD31-4B8C-83A1-F6EECF244321}">
                <p14:modId xmlns:p14="http://schemas.microsoft.com/office/powerpoint/2010/main" val="3771764208"/>
              </p:ext>
            </p:extLst>
          </p:nvPr>
        </p:nvGraphicFramePr>
        <p:xfrm>
          <a:off x="3712051" y="4005263"/>
          <a:ext cx="1112837" cy="817563"/>
        </p:xfrm>
        <a:graphic>
          <a:graphicData uri="http://schemas.openxmlformats.org/presentationml/2006/ole">
            <mc:AlternateContent xmlns:mc="http://schemas.openxmlformats.org/markup-compatibility/2006">
              <mc:Choice xmlns:v="urn:schemas-microsoft-com:vml" Requires="v">
                <p:oleObj spid="_x0000_s9220" name="Equation" r:id="rId10" imgW="571320" imgH="419040" progId="Equation.DSMT4">
                  <p:embed/>
                </p:oleObj>
              </mc:Choice>
              <mc:Fallback>
                <p:oleObj name="Equation" r:id="rId10" imgW="571320" imgH="419040" progId="Equation.DSMT4">
                  <p:embed/>
                  <p:pic>
                    <p:nvPicPr>
                      <p:cNvPr id="13" name="Object 12">
                        <a:extLst>
                          <a:ext uri="{FF2B5EF4-FFF2-40B4-BE49-F238E27FC236}">
                            <a16:creationId xmlns:a16="http://schemas.microsoft.com/office/drawing/2014/main" id="{785BE82F-F4F8-4EBD-992D-28B8AA6627AA}"/>
                          </a:ext>
                        </a:extLst>
                      </p:cNvPr>
                      <p:cNvPicPr/>
                      <p:nvPr/>
                    </p:nvPicPr>
                    <p:blipFill>
                      <a:blip r:embed="rId11"/>
                      <a:stretch>
                        <a:fillRect/>
                      </a:stretch>
                    </p:blipFill>
                    <p:spPr>
                      <a:xfrm>
                        <a:off x="3712051" y="4005263"/>
                        <a:ext cx="1112837" cy="81756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BC9B0C4-9AEC-4DF7-8475-C44B8F66768E}"/>
              </a:ext>
            </a:extLst>
          </p:cNvPr>
          <p:cNvGraphicFramePr>
            <a:graphicFrameLocks noChangeAspect="1"/>
          </p:cNvGraphicFramePr>
          <p:nvPr>
            <p:extLst>
              <p:ext uri="{D42A27DB-BD31-4B8C-83A1-F6EECF244321}">
                <p14:modId xmlns:p14="http://schemas.microsoft.com/office/powerpoint/2010/main" val="4035099777"/>
              </p:ext>
            </p:extLst>
          </p:nvPr>
        </p:nvGraphicFramePr>
        <p:xfrm>
          <a:off x="3675063" y="5033963"/>
          <a:ext cx="1187450" cy="446087"/>
        </p:xfrm>
        <a:graphic>
          <a:graphicData uri="http://schemas.openxmlformats.org/presentationml/2006/ole">
            <mc:AlternateContent xmlns:mc="http://schemas.openxmlformats.org/markup-compatibility/2006">
              <mc:Choice xmlns:v="urn:schemas-microsoft-com:vml" Requires="v">
                <p:oleObj spid="_x0000_s9221" name="Equation" r:id="rId12" imgW="609480" imgH="228600" progId="Equation.DSMT4">
                  <p:embed/>
                </p:oleObj>
              </mc:Choice>
              <mc:Fallback>
                <p:oleObj name="Equation" r:id="rId12" imgW="609480" imgH="228600" progId="Equation.DSMT4">
                  <p:embed/>
                  <p:pic>
                    <p:nvPicPr>
                      <p:cNvPr id="14" name="Object 13">
                        <a:extLst>
                          <a:ext uri="{FF2B5EF4-FFF2-40B4-BE49-F238E27FC236}">
                            <a16:creationId xmlns:a16="http://schemas.microsoft.com/office/drawing/2014/main" id="{7F2F8EBC-9BE4-4411-87CF-078D9DAF53E7}"/>
                          </a:ext>
                        </a:extLst>
                      </p:cNvPr>
                      <p:cNvPicPr/>
                      <p:nvPr/>
                    </p:nvPicPr>
                    <p:blipFill>
                      <a:blip r:embed="rId13"/>
                      <a:stretch>
                        <a:fillRect/>
                      </a:stretch>
                    </p:blipFill>
                    <p:spPr>
                      <a:xfrm>
                        <a:off x="3675063" y="5033963"/>
                        <a:ext cx="1187450" cy="44608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6456D299-0EAC-44CD-9E1D-E3FA5C4A924A}"/>
              </a:ext>
            </a:extLst>
          </p:cNvPr>
          <p:cNvGraphicFramePr>
            <a:graphicFrameLocks noChangeAspect="1"/>
          </p:cNvGraphicFramePr>
          <p:nvPr>
            <p:extLst>
              <p:ext uri="{D42A27DB-BD31-4B8C-83A1-F6EECF244321}">
                <p14:modId xmlns:p14="http://schemas.microsoft.com/office/powerpoint/2010/main" val="4123323766"/>
              </p:ext>
            </p:extLst>
          </p:nvPr>
        </p:nvGraphicFramePr>
        <p:xfrm>
          <a:off x="3712051" y="5656916"/>
          <a:ext cx="1336675" cy="446088"/>
        </p:xfrm>
        <a:graphic>
          <a:graphicData uri="http://schemas.openxmlformats.org/presentationml/2006/ole">
            <mc:AlternateContent xmlns:mc="http://schemas.openxmlformats.org/markup-compatibility/2006">
              <mc:Choice xmlns:v="urn:schemas-microsoft-com:vml" Requires="v">
                <p:oleObj spid="_x0000_s9222" name="Equation" r:id="rId14" imgW="685800" imgH="228600" progId="Equation.DSMT4">
                  <p:embed/>
                </p:oleObj>
              </mc:Choice>
              <mc:Fallback>
                <p:oleObj name="Equation" r:id="rId14" imgW="685800" imgH="228600" progId="Equation.DSMT4">
                  <p:embed/>
                  <p:pic>
                    <p:nvPicPr>
                      <p:cNvPr id="19" name="Object 18">
                        <a:extLst>
                          <a:ext uri="{FF2B5EF4-FFF2-40B4-BE49-F238E27FC236}">
                            <a16:creationId xmlns:a16="http://schemas.microsoft.com/office/drawing/2014/main" id="{ABC9B0C4-9AEC-4DF7-8475-C44B8F66768E}"/>
                          </a:ext>
                        </a:extLst>
                      </p:cNvPr>
                      <p:cNvPicPr/>
                      <p:nvPr/>
                    </p:nvPicPr>
                    <p:blipFill>
                      <a:blip r:embed="rId15"/>
                      <a:stretch>
                        <a:fillRect/>
                      </a:stretch>
                    </p:blipFill>
                    <p:spPr>
                      <a:xfrm>
                        <a:off x="3712051" y="5656916"/>
                        <a:ext cx="1336675" cy="44608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C11C364-54EA-4A79-BED2-AC632437D63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11858051"/>
      </p:ext>
    </p:extLst>
  </p:cSld>
  <p:clrMapOvr>
    <a:masterClrMapping/>
  </p:clrMapOvr>
  <mc:AlternateContent xmlns:mc="http://schemas.openxmlformats.org/markup-compatibility/2006" xmlns:p14="http://schemas.microsoft.com/office/powerpoint/2010/main">
    <mc:Choice Requires="p14">
      <p:transition spd="slow" p14:dur="2000" advTm="59227"/>
    </mc:Choice>
    <mc:Fallback xmlns="">
      <p:transition spd="slow" advTm="5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Golden ratio</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Thus, with each step,</a:t>
            </a:r>
          </a:p>
          <a:p>
            <a:pPr lvl="1"/>
            <a:r>
              <a:rPr lang="en-US" dirty="0">
                <a:latin typeface="Times New Roman" panose="02020603050405020304" pitchFamily="18" charset="0"/>
              </a:rPr>
              <a:t>We reduce the width of the interval by a factor of 1/</a:t>
            </a:r>
            <a:r>
              <a:rPr lang="en-US" i="1" dirty="0">
                <a:latin typeface="Symbol" panose="05050102010706020507" pitchFamily="18" charset="2"/>
              </a:rPr>
              <a:t>f</a:t>
            </a:r>
          </a:p>
          <a:p>
            <a:pPr lvl="1"/>
            <a:r>
              <a:rPr lang="en-US" dirty="0">
                <a:latin typeface="Times New Roman" panose="02020603050405020304" pitchFamily="18" charset="0"/>
              </a:rPr>
              <a:t>We require only one function evaluation</a:t>
            </a:r>
          </a:p>
          <a:p>
            <a:pPr lvl="1"/>
            <a:endParaRPr lang="en-US" dirty="0">
              <a:latin typeface="Times New Roman" panose="02020603050405020304" pitchFamily="18" charset="0"/>
            </a:endParaRPr>
          </a:p>
          <a:p>
            <a:r>
              <a:rPr lang="en-US" dirty="0">
                <a:latin typeface="Times New Roman" panose="02020603050405020304" pitchFamily="18" charset="0"/>
              </a:rPr>
              <a:t>Note that with two function evaluations,</a:t>
            </a:r>
            <a:br>
              <a:rPr lang="en-US" dirty="0">
                <a:latin typeface="Times New Roman" panose="02020603050405020304" pitchFamily="18" charset="0"/>
              </a:rPr>
            </a:br>
            <a:r>
              <a:rPr lang="en-US" dirty="0">
                <a:latin typeface="Times New Roman" panose="02020603050405020304" pitchFamily="18" charset="0"/>
              </a:rPr>
              <a:t>	we reduce the interval width to 1/</a:t>
            </a:r>
            <a:r>
              <a:rPr lang="en-US" i="1" dirty="0">
                <a:latin typeface="Symbol" panose="05050102010706020507" pitchFamily="18" charset="2"/>
              </a:rPr>
              <a:t>f </a:t>
            </a:r>
            <a:r>
              <a:rPr lang="en-US" baseline="30000" dirty="0">
                <a:latin typeface="Times New Roman" panose="02020603050405020304" pitchFamily="18" charset="0"/>
              </a:rPr>
              <a:t>2</a:t>
            </a:r>
            <a:r>
              <a:rPr lang="en-US" dirty="0">
                <a:latin typeface="Times New Roman" panose="02020603050405020304" pitchFamily="18" charset="0"/>
              </a:rPr>
              <a:t> ≈ 0.381966</a:t>
            </a:r>
          </a:p>
          <a:p>
            <a:r>
              <a:rPr lang="en-US" dirty="0">
                <a:latin typeface="Times New Roman" panose="02020603050405020304" pitchFamily="18" charset="0"/>
              </a:rPr>
              <a:t>Recall when we did trisection, two function evaluations were required with each step</a:t>
            </a:r>
            <a:br>
              <a:rPr lang="en-US" dirty="0">
                <a:latin typeface="Times New Roman" panose="02020603050405020304" pitchFamily="18" charset="0"/>
              </a:rPr>
            </a:br>
            <a:r>
              <a:rPr lang="en-US" dirty="0">
                <a:latin typeface="Times New Roman" panose="02020603050405020304" pitchFamily="18" charset="0"/>
              </a:rPr>
              <a:t>	we reduce the interval width by 2/3 ≈ 0.666667 </a:t>
            </a:r>
            <a:endParaRPr lang="en-US" baseline="30000" dirty="0">
              <a:latin typeface="Times New Roman" panose="02020603050405020304" pitchFamily="18" charset="0"/>
            </a:endParaRPr>
          </a:p>
          <a:p>
            <a:r>
              <a:rPr lang="en-US" dirty="0">
                <a:latin typeface="Times New Roman" panose="02020603050405020304" pitchFamily="18" charset="0"/>
              </a:rPr>
              <a:t> Consequently, for the same number of function evaluations,</a:t>
            </a:r>
            <a:br>
              <a:rPr lang="en-US" dirty="0">
                <a:latin typeface="Times New Roman" panose="02020603050405020304" pitchFamily="18" charset="0"/>
              </a:rPr>
            </a:br>
            <a:r>
              <a:rPr lang="en-US" dirty="0">
                <a:latin typeface="Times New Roman" panose="02020603050405020304" pitchFamily="18" charset="0"/>
              </a:rPr>
              <a:t>	we can converge must more quickly</a:t>
            </a:r>
            <a:endParaRPr lang="en-US" baseline="30000"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AD931756-C716-4F11-9168-6DE7AC0C958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42321126"/>
      </p:ext>
    </p:extLst>
  </p:cSld>
  <p:clrMapOvr>
    <a:masterClrMapping/>
  </p:clrMapOvr>
  <mc:AlternateContent xmlns:mc="http://schemas.openxmlformats.org/markup-compatibility/2006" xmlns:p14="http://schemas.microsoft.com/office/powerpoint/2010/main">
    <mc:Choice Requires="p14">
      <p:transition spd="slow" p14:dur="2000" advTm="79517"/>
    </mc:Choice>
    <mc:Fallback xmlns="">
      <p:transition spd="slow" advTm="7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605233"/>
            <a:ext cx="8483600" cy="4525963"/>
          </a:xfrm>
        </p:spPr>
        <p:txBody>
          <a:bodyPr>
            <a:noAutofit/>
          </a:bodyPr>
          <a:lstStyle/>
          <a:p>
            <a:pPr marL="0" indent="0">
              <a:buNone/>
            </a:pPr>
            <a:r>
              <a:rPr lang="en-US" sz="1500" dirty="0">
                <a:latin typeface="Consolas" panose="020B0609020204030204" pitchFamily="49" charset="0"/>
              </a:rPr>
              <a:t>std::pair&lt;double, double&gt; golden(</a:t>
            </a:r>
          </a:p>
          <a:p>
            <a:pPr marL="0" indent="0">
              <a:buNone/>
            </a:pPr>
            <a:r>
              <a:rPr lang="en-US" sz="1500" dirty="0">
                <a:latin typeface="Consolas" panose="020B0609020204030204" pitchFamily="49" charset="0"/>
              </a:rPr>
              <a:t>    double f( double x ), double a, double b,</a:t>
            </a:r>
          </a:p>
          <a:p>
            <a:pPr marL="0" indent="0">
              <a:buNone/>
            </a:pPr>
            <a:r>
              <a:rPr lang="en-US" sz="1500" dirty="0">
                <a:latin typeface="Consolas" panose="020B0609020204030204" pitchFamily="49" charset="0"/>
              </a:rPr>
              <a:t>    double </a:t>
            </a:r>
            <a:r>
              <a:rPr lang="en-US" sz="1500" dirty="0" err="1">
                <a:latin typeface="Consolas" panose="020B0609020204030204" pitchFamily="49" charset="0"/>
              </a:rPr>
              <a:t>eps_step</a:t>
            </a:r>
            <a:r>
              <a:rPr lang="en-US" sz="1500" dirty="0">
                <a:latin typeface="Consolas" panose="020B0609020204030204" pitchFamily="49" charset="0"/>
              </a:rPr>
              <a:t>, double </a:t>
            </a:r>
            <a:r>
              <a:rPr lang="en-US" sz="1500" dirty="0" err="1">
                <a:latin typeface="Consolas" panose="020B0609020204030204" pitchFamily="49" charset="0"/>
              </a:rPr>
              <a:t>eps_abs</a:t>
            </a:r>
            <a:r>
              <a:rPr lang="en-US" sz="1500" dirty="0">
                <a:latin typeface="Consolas" panose="020B0609020204030204" pitchFamily="49" charset="0"/>
              </a:rPr>
              <a:t>,</a:t>
            </a:r>
          </a:p>
          <a:p>
            <a:pPr marL="0" indent="0">
              <a:buNone/>
            </a:pPr>
            <a:r>
              <a:rPr lang="en-US" sz="1500" dirty="0">
                <a:latin typeface="Consolas" panose="020B0609020204030204" pitchFamily="49" charset="0"/>
              </a:rPr>
              <a:t>    unsigned int </a:t>
            </a:r>
            <a:r>
              <a:rPr lang="en-US" sz="1500" dirty="0" err="1">
                <a:latin typeface="Consolas" panose="020B0609020204030204" pitchFamily="49" charset="0"/>
              </a:rPr>
              <a:t>max_iterations</a:t>
            </a:r>
            <a:endParaRPr lang="en-US" sz="1500" dirty="0">
              <a:latin typeface="Consolas" panose="020B0609020204030204" pitchFamily="49" charset="0"/>
            </a:endParaRPr>
          </a:p>
          <a:p>
            <a:pPr marL="0" indent="0">
              <a:buNone/>
            </a:pPr>
            <a:r>
              <a:rPr lang="en-US" sz="1500" dirty="0">
                <a:latin typeface="Consolas" panose="020B0609020204030204" pitchFamily="49" charset="0"/>
              </a:rPr>
              <a:t>) {</a:t>
            </a:r>
          </a:p>
          <a:p>
            <a:pPr marL="0" indent="0">
              <a:buNone/>
            </a:pPr>
            <a:r>
              <a:rPr lang="en-US" sz="1500" dirty="0">
                <a:latin typeface="Consolas" panose="020B0609020204030204" pitchFamily="49" charset="0"/>
              </a:rPr>
              <a:t>    assert( a &lt; b );</a:t>
            </a:r>
          </a:p>
          <a:p>
            <a:pPr marL="0" indent="0">
              <a:buNone/>
            </a:pPr>
            <a:r>
              <a:rPr lang="en-US" sz="1500" dirty="0">
                <a:latin typeface="Consolas" panose="020B0609020204030204" pitchFamily="49" charset="0"/>
              </a:rPr>
              <a:t>    double const INV_PHI{ (std::sqrt(5.0) - 1.0)/2.0 };</a:t>
            </a:r>
          </a:p>
          <a:p>
            <a:pPr marL="0" indent="0">
              <a:buNone/>
            </a:pPr>
            <a:r>
              <a:rPr lang="en-US" sz="1500" dirty="0">
                <a:latin typeface="Consolas" panose="020B0609020204030204" pitchFamily="49" charset="0"/>
              </a:rPr>
              <a:t>    double width{ (b - a)*INV_PHI };</a:t>
            </a:r>
          </a:p>
          <a:p>
            <a:pPr marL="0" indent="0">
              <a:buNone/>
            </a:pPr>
            <a:r>
              <a:rPr lang="en-US" sz="1500" dirty="0">
                <a:latin typeface="Consolas" panose="020B0609020204030204" pitchFamily="49" charset="0"/>
              </a:rPr>
              <a:t>    double x1{ b - width };</a:t>
            </a:r>
          </a:p>
          <a:p>
            <a:pPr marL="0" indent="0">
              <a:buNone/>
            </a:pPr>
            <a:r>
              <a:rPr lang="en-US" sz="1500" dirty="0">
                <a:latin typeface="Consolas" panose="020B0609020204030204" pitchFamily="49" charset="0"/>
              </a:rPr>
              <a:t>    double x2{ a + width };</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double f1{ f( x1 ) };</a:t>
            </a:r>
          </a:p>
          <a:p>
            <a:pPr marL="0" indent="0">
              <a:buNone/>
            </a:pPr>
            <a:r>
              <a:rPr lang="en-US" sz="1500" dirty="0">
                <a:latin typeface="Consolas" panose="020B0609020204030204" pitchFamily="49" charset="0"/>
              </a:rPr>
              <a:t>    double f2{ f( x2 ) };</a:t>
            </a:r>
          </a:p>
          <a:p>
            <a:pPr marL="0" indent="0">
              <a:buNone/>
            </a:pPr>
            <a:r>
              <a:rPr lang="en-US" sz="1500" dirty="0">
                <a:latin typeface="Consolas" panose="020B0609020204030204" pitchFamily="49" charset="0"/>
              </a:rPr>
              <a:t>    assert( std::</a:t>
            </a:r>
            <a:r>
              <a:rPr lang="en-US" sz="1500" dirty="0" err="1">
                <a:latin typeface="Consolas" panose="020B0609020204030204" pitchFamily="49" charset="0"/>
              </a:rPr>
              <a:t>isfinite</a:t>
            </a:r>
            <a:r>
              <a:rPr lang="en-US" sz="1500" dirty="0">
                <a:latin typeface="Consolas" panose="020B0609020204030204" pitchFamily="49" charset="0"/>
              </a:rPr>
              <a:t>( f1 ) &amp;&amp; std::</a:t>
            </a:r>
            <a:r>
              <a:rPr lang="en-US" sz="1500" dirty="0" err="1">
                <a:latin typeface="Consolas" panose="020B0609020204030204" pitchFamily="49" charset="0"/>
              </a:rPr>
              <a:t>isfinite</a:t>
            </a:r>
            <a:r>
              <a:rPr lang="en-US" sz="1500" dirty="0">
                <a:latin typeface="Consolas" panose="020B0609020204030204" pitchFamily="49" charset="0"/>
              </a:rPr>
              <a:t>( f2 )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17</a:t>
            </a:fld>
            <a:endParaRPr lang="en-CA" dirty="0"/>
          </a:p>
        </p:txBody>
      </p:sp>
      <p:pic>
        <p:nvPicPr>
          <p:cNvPr id="11" name="Audio 10">
            <a:hlinkClick r:id="" action="ppaction://media"/>
            <a:extLst>
              <a:ext uri="{FF2B5EF4-FFF2-40B4-BE49-F238E27FC236}">
                <a16:creationId xmlns:a16="http://schemas.microsoft.com/office/drawing/2014/main" id="{9B54DCBD-CDC7-4D06-A091-3F3AD4A4ED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57734373"/>
      </p:ext>
    </p:extLst>
  </p:cSld>
  <p:clrMapOvr>
    <a:masterClrMapping/>
  </p:clrMapOvr>
  <mc:AlternateContent xmlns:mc="http://schemas.openxmlformats.org/markup-compatibility/2006" xmlns:p14="http://schemas.microsoft.com/office/powerpoint/2010/main">
    <mc:Choice Requires="p14">
      <p:transition spd="slow" p14:dur="2000" advTm="113721"/>
    </mc:Choice>
    <mc:Fallback xmlns="">
      <p:transition spd="slow" advTm="11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588770"/>
            <a:ext cx="8483600" cy="4525963"/>
          </a:xfrm>
        </p:spPr>
        <p:txBody>
          <a:bodyPr>
            <a:noAutofit/>
          </a:bodyPr>
          <a:lstStyle/>
          <a:p>
            <a:pPr marL="0" indent="0">
              <a:buNone/>
            </a:pPr>
            <a:r>
              <a:rPr lang="en-US" sz="1500" dirty="0">
                <a:latin typeface="Consolas" panose="020B0609020204030204" pitchFamily="49" charset="0"/>
              </a:rPr>
              <a:t>    for ( unsigned int k{0}; k &lt; </a:t>
            </a:r>
            <a:r>
              <a:rPr lang="en-US" sz="1500" dirty="0" err="1">
                <a:latin typeface="Consolas" panose="020B0609020204030204" pitchFamily="49" charset="0"/>
              </a:rPr>
              <a:t>max_iterations</a:t>
            </a:r>
            <a:r>
              <a:rPr lang="en-US" sz="1500" dirty="0">
                <a:latin typeface="Consolas" panose="020B0609020204030204" pitchFamily="49" charset="0"/>
              </a:rPr>
              <a:t>; ++k ) {</a:t>
            </a:r>
          </a:p>
          <a:p>
            <a:pPr marL="0" indent="0">
              <a:buNone/>
            </a:pPr>
            <a:r>
              <a:rPr lang="en-US" sz="1500" dirty="0">
                <a:latin typeface="Consolas" panose="020B0609020204030204" pitchFamily="49" charset="0"/>
              </a:rPr>
              <a:t>        width *= INV_PHI;</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if ( f1 &lt; f2 ) {</a:t>
            </a:r>
          </a:p>
          <a:p>
            <a:pPr marL="0" indent="0">
              <a:buNone/>
            </a:pPr>
            <a:r>
              <a:rPr lang="en-US" sz="1500" dirty="0">
                <a:latin typeface="Consolas" panose="020B0609020204030204" pitchFamily="49" charset="0"/>
              </a:rPr>
              <a:t>            if ( (width &lt; </a:t>
            </a:r>
            <a:r>
              <a:rPr lang="en-US" sz="1500" dirty="0" err="1">
                <a:latin typeface="Consolas" panose="020B0609020204030204" pitchFamily="49" charset="0"/>
              </a:rPr>
              <a:t>eps_step</a:t>
            </a:r>
            <a:r>
              <a:rPr lang="en-US" sz="1500" dirty="0">
                <a:latin typeface="Consolas" panose="020B0609020204030204" pitchFamily="49" charset="0"/>
              </a:rPr>
              <a:t>) &amp;&amp; (std::abs( f1 - f2 ) &lt; </a:t>
            </a:r>
            <a:r>
              <a:rPr lang="en-US" sz="1500" dirty="0" err="1">
                <a:latin typeface="Consolas" panose="020B0609020204030204" pitchFamily="49" charset="0"/>
              </a:rPr>
              <a:t>eps_abs</a:t>
            </a:r>
            <a:r>
              <a:rPr lang="en-US" sz="1500" dirty="0">
                <a:latin typeface="Consolas" panose="020B0609020204030204" pitchFamily="49" charset="0"/>
              </a:rPr>
              <a:t>) ) {</a:t>
            </a:r>
          </a:p>
          <a:p>
            <a:pPr marL="0" indent="0">
              <a:buNone/>
            </a:pPr>
            <a:r>
              <a:rPr lang="en-US" sz="1500" dirty="0">
                <a:latin typeface="Consolas" panose="020B0609020204030204" pitchFamily="49" charset="0"/>
              </a:rPr>
              <a:t>                return std::</a:t>
            </a:r>
            <a:r>
              <a:rPr lang="en-US" sz="1500" dirty="0" err="1">
                <a:latin typeface="Consolas" panose="020B0609020204030204" pitchFamily="49" charset="0"/>
              </a:rPr>
              <a:t>make_pair</a:t>
            </a:r>
            <a:r>
              <a:rPr lang="en-US" sz="1500" dirty="0">
                <a:latin typeface="Consolas" panose="020B0609020204030204" pitchFamily="49" charset="0"/>
              </a:rPr>
              <a:t>( x1, f1 );</a:t>
            </a:r>
          </a:p>
          <a:p>
            <a:pPr marL="0" indent="0">
              <a:buNone/>
            </a:pPr>
            <a:r>
              <a:rPr lang="en-US" sz="1500" dirty="0">
                <a:latin typeface="Consolas" panose="020B0609020204030204" pitchFamily="49" charset="0"/>
              </a:rPr>
              <a:t>            }</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b = x2;</a:t>
            </a:r>
          </a:p>
          <a:p>
            <a:pPr marL="0" indent="0">
              <a:buNone/>
            </a:pPr>
            <a:r>
              <a:rPr lang="en-US" sz="1500" dirty="0">
                <a:latin typeface="Consolas" panose="020B0609020204030204" pitchFamily="49" charset="0"/>
              </a:rPr>
              <a:t>            x2 = x1;</a:t>
            </a:r>
          </a:p>
          <a:p>
            <a:pPr marL="0" indent="0">
              <a:buNone/>
            </a:pPr>
            <a:r>
              <a:rPr lang="en-US" sz="1500" dirty="0">
                <a:latin typeface="Consolas" panose="020B0609020204030204" pitchFamily="49" charset="0"/>
              </a:rPr>
              <a:t>            f2 </a:t>
            </a:r>
            <a:r>
              <a:rPr lang="en-US" sz="1500">
                <a:latin typeface="Consolas" panose="020B0609020204030204" pitchFamily="49" charset="0"/>
              </a:rPr>
              <a:t>= f1;</a:t>
            </a:r>
            <a:endParaRPr lang="en-US" sz="1500" dirty="0">
              <a:latin typeface="Consolas" panose="020B0609020204030204" pitchFamily="49" charset="0"/>
            </a:endParaRPr>
          </a:p>
          <a:p>
            <a:pPr marL="0" indent="0">
              <a:buNone/>
            </a:pPr>
            <a:r>
              <a:rPr lang="en-US" sz="1500" dirty="0">
                <a:latin typeface="Consolas" panose="020B0609020204030204" pitchFamily="49" charset="0"/>
              </a:rPr>
              <a:t>            x1 = b - width;</a:t>
            </a:r>
          </a:p>
          <a:p>
            <a:pPr marL="0" indent="0">
              <a:buNone/>
            </a:pPr>
            <a:r>
              <a:rPr lang="en-US" sz="1500" dirty="0">
                <a:latin typeface="Consolas" panose="020B0609020204030204" pitchFamily="49" charset="0"/>
              </a:rPr>
              <a:t>            f1 = f( x1 );</a:t>
            </a:r>
          </a:p>
          <a:p>
            <a:pPr marL="0" indent="0">
              <a:buNone/>
            </a:pPr>
            <a:r>
              <a:rPr lang="en-US" sz="1500" dirty="0">
                <a:latin typeface="Consolas" panose="020B0609020204030204" pitchFamily="49" charset="0"/>
              </a:rPr>
              <a:t>            assert( std::</a:t>
            </a:r>
            <a:r>
              <a:rPr lang="en-US" sz="1500" dirty="0" err="1">
                <a:latin typeface="Consolas" panose="020B0609020204030204" pitchFamily="49" charset="0"/>
              </a:rPr>
              <a:t>isfinite</a:t>
            </a:r>
            <a:r>
              <a:rPr lang="en-US" sz="1500" dirty="0">
                <a:latin typeface="Consolas" panose="020B0609020204030204" pitchFamily="49" charset="0"/>
              </a:rPr>
              <a:t>( f1 ) );</a:t>
            </a:r>
          </a:p>
          <a:p>
            <a:pPr marL="0" indent="0">
              <a:buNone/>
            </a:pPr>
            <a:r>
              <a:rPr lang="en-US" sz="1500" dirty="0">
                <a:latin typeface="Consolas" panose="020B0609020204030204" pitchFamily="49" charset="0"/>
              </a:rPr>
              <a:t>        } else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dirty="0"/>
          </a:p>
        </p:txBody>
      </p:sp>
      <p:pic>
        <p:nvPicPr>
          <p:cNvPr id="6" name="Audio 5">
            <a:hlinkClick r:id="" action="ppaction://media"/>
            <a:extLst>
              <a:ext uri="{FF2B5EF4-FFF2-40B4-BE49-F238E27FC236}">
                <a16:creationId xmlns:a16="http://schemas.microsoft.com/office/drawing/2014/main" id="{56BE614C-6DF3-4A22-AED6-53F43BB75C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4578911"/>
      </p:ext>
    </p:extLst>
  </p:cSld>
  <p:clrMapOvr>
    <a:masterClrMapping/>
  </p:clrMapOvr>
  <mc:AlternateContent xmlns:mc="http://schemas.openxmlformats.org/markup-compatibility/2006" xmlns:p14="http://schemas.microsoft.com/office/powerpoint/2010/main">
    <mc:Choice Requires="p14">
      <p:transition spd="slow" p14:dur="2000" advTm="102435"/>
    </mc:Choice>
    <mc:Fallback xmlns="">
      <p:transition spd="slow" advTm="10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108710"/>
            <a:ext cx="8483600" cy="4525963"/>
          </a:xfrm>
        </p:spPr>
        <p:txBody>
          <a:bodyPr>
            <a:noAutofit/>
          </a:bodyPr>
          <a:lstStyle/>
          <a:p>
            <a:pPr marL="0" indent="0">
              <a:buNone/>
            </a:pPr>
            <a:endParaRPr lang="en-US" sz="1500" dirty="0">
              <a:latin typeface="Consolas" panose="020B0609020204030204" pitchFamily="49" charset="0"/>
            </a:endParaRP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 else if ( f2 &lt; f1 ) {</a:t>
            </a:r>
          </a:p>
          <a:p>
            <a:pPr marL="0" indent="0">
              <a:buNone/>
            </a:pPr>
            <a:r>
              <a:rPr lang="en-US" sz="1500" dirty="0">
                <a:latin typeface="Consolas" panose="020B0609020204030204" pitchFamily="49" charset="0"/>
              </a:rPr>
              <a:t>            if ( (width &lt; </a:t>
            </a:r>
            <a:r>
              <a:rPr lang="en-US" sz="1500" dirty="0" err="1">
                <a:latin typeface="Consolas" panose="020B0609020204030204" pitchFamily="49" charset="0"/>
              </a:rPr>
              <a:t>eps_step</a:t>
            </a:r>
            <a:r>
              <a:rPr lang="en-US" sz="1500" dirty="0">
                <a:latin typeface="Consolas" panose="020B0609020204030204" pitchFamily="49" charset="0"/>
              </a:rPr>
              <a:t>) &amp;&amp; (std::abs( f1 - f2 ) &lt; </a:t>
            </a:r>
            <a:r>
              <a:rPr lang="en-US" sz="1500" dirty="0" err="1">
                <a:latin typeface="Consolas" panose="020B0609020204030204" pitchFamily="49" charset="0"/>
              </a:rPr>
              <a:t>eps_abs</a:t>
            </a:r>
            <a:r>
              <a:rPr lang="en-US" sz="1500" dirty="0">
                <a:latin typeface="Consolas" panose="020B0609020204030204" pitchFamily="49" charset="0"/>
              </a:rPr>
              <a:t>) ) {</a:t>
            </a:r>
            <a:br>
              <a:rPr lang="en-US" sz="1500" dirty="0">
                <a:latin typeface="Consolas" panose="020B0609020204030204" pitchFamily="49" charset="0"/>
              </a:rPr>
            </a:br>
            <a:r>
              <a:rPr lang="en-US" sz="1500" dirty="0">
                <a:latin typeface="Consolas" panose="020B0609020204030204" pitchFamily="49" charset="0"/>
              </a:rPr>
              <a:t>                return std::</a:t>
            </a:r>
            <a:r>
              <a:rPr lang="en-US" sz="1500" dirty="0" err="1">
                <a:latin typeface="Consolas" panose="020B0609020204030204" pitchFamily="49" charset="0"/>
              </a:rPr>
              <a:t>make_pair</a:t>
            </a:r>
            <a:r>
              <a:rPr lang="en-US" sz="1500" dirty="0">
                <a:latin typeface="Consolas" panose="020B0609020204030204" pitchFamily="49" charset="0"/>
              </a:rPr>
              <a:t>( x2, f2 );</a:t>
            </a:r>
          </a:p>
          <a:p>
            <a:pPr marL="0" indent="0">
              <a:buNone/>
            </a:pPr>
            <a:r>
              <a:rPr lang="en-US" sz="1500" dirty="0">
                <a:latin typeface="Consolas" panose="020B0609020204030204" pitchFamily="49" charset="0"/>
              </a:rPr>
              <a:t>            }</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a = x1;</a:t>
            </a:r>
          </a:p>
          <a:p>
            <a:pPr marL="0" indent="0">
              <a:buNone/>
            </a:pPr>
            <a:r>
              <a:rPr lang="en-US" sz="1500" dirty="0">
                <a:latin typeface="Consolas" panose="020B0609020204030204" pitchFamily="49" charset="0"/>
              </a:rPr>
              <a:t>            x1 = x2;</a:t>
            </a:r>
          </a:p>
          <a:p>
            <a:pPr marL="0" indent="0">
              <a:buNone/>
            </a:pPr>
            <a:r>
              <a:rPr lang="en-US" sz="1500" dirty="0">
                <a:latin typeface="Consolas" panose="020B0609020204030204" pitchFamily="49" charset="0"/>
              </a:rPr>
              <a:t>            f1 = f2;</a:t>
            </a:r>
          </a:p>
          <a:p>
            <a:pPr marL="0" indent="0">
              <a:buNone/>
            </a:pPr>
            <a:r>
              <a:rPr lang="en-US" sz="1500" dirty="0">
                <a:latin typeface="Consolas" panose="020B0609020204030204" pitchFamily="49" charset="0"/>
              </a:rPr>
              <a:t>            x2 = a + width;</a:t>
            </a:r>
          </a:p>
          <a:p>
            <a:pPr marL="0" indent="0">
              <a:buNone/>
            </a:pPr>
            <a:r>
              <a:rPr lang="en-US" sz="1500" dirty="0">
                <a:latin typeface="Consolas" panose="020B0609020204030204" pitchFamily="49" charset="0"/>
              </a:rPr>
              <a:t>            f2 = f( x2 );</a:t>
            </a:r>
          </a:p>
          <a:p>
            <a:pPr marL="0" indent="0">
              <a:buNone/>
            </a:pPr>
            <a:r>
              <a:rPr lang="en-US" sz="1500" dirty="0">
                <a:latin typeface="Consolas" panose="020B0609020204030204" pitchFamily="49" charset="0"/>
              </a:rPr>
              <a:t>            assert( std::</a:t>
            </a:r>
            <a:r>
              <a:rPr lang="en-US" sz="1500" dirty="0" err="1">
                <a:latin typeface="Consolas" panose="020B0609020204030204" pitchFamily="49" charset="0"/>
              </a:rPr>
              <a:t>isfinite</a:t>
            </a:r>
            <a:r>
              <a:rPr lang="en-US" sz="1500" dirty="0">
                <a:latin typeface="Consolas" panose="020B0609020204030204" pitchFamily="49" charset="0"/>
              </a:rPr>
              <a:t>( f2 ) );</a:t>
            </a:r>
          </a:p>
          <a:p>
            <a:pPr marL="0" indent="0">
              <a:buNone/>
            </a:pPr>
            <a:r>
              <a:rPr lang="en-US" sz="1500" dirty="0">
                <a:latin typeface="Consolas" panose="020B0609020204030204" pitchFamily="49" charset="0"/>
              </a:rPr>
              <a:t>        } ...</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dirty="0"/>
          </a:p>
        </p:txBody>
      </p:sp>
      <p:pic>
        <p:nvPicPr>
          <p:cNvPr id="6" name="Audio 5">
            <a:hlinkClick r:id="" action="ppaction://media"/>
            <a:extLst>
              <a:ext uri="{FF2B5EF4-FFF2-40B4-BE49-F238E27FC236}">
                <a16:creationId xmlns:a16="http://schemas.microsoft.com/office/drawing/2014/main" id="{FCC16A8C-01E9-4EF9-AFF0-72B245E9F17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17997074"/>
      </p:ext>
    </p:extLst>
  </p:cSld>
  <p:clrMapOvr>
    <a:masterClrMapping/>
  </p:clrMapOvr>
  <mc:AlternateContent xmlns:mc="http://schemas.openxmlformats.org/markup-compatibility/2006" xmlns:p14="http://schemas.microsoft.com/office/powerpoint/2010/main">
    <mc:Choice Requires="p14">
      <p:transition spd="slow" p14:dur="2000" advTm="44385"/>
    </mc:Choice>
    <mc:Fallback xmlns="">
      <p:transition spd="slow" advTm="4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Review the idea of using bisection for finding a minimum</a:t>
            </a:r>
          </a:p>
          <a:p>
            <a:pPr lvl="1"/>
            <a:r>
              <a:rPr lang="en-US" dirty="0"/>
              <a:t>Describe the idea of trisection</a:t>
            </a:r>
          </a:p>
          <a:p>
            <a:pPr lvl="1"/>
            <a:r>
              <a:rPr lang="en-US" dirty="0"/>
              <a:t>Consider increasing efficiency by halving the number of function evaluations</a:t>
            </a:r>
          </a:p>
          <a:p>
            <a:pPr lvl="1"/>
            <a:r>
              <a:rPr lang="en-US" dirty="0"/>
              <a:t>Introduce the golden ratio and the reciprocal thereof</a:t>
            </a:r>
          </a:p>
          <a:p>
            <a:pPr lvl="1"/>
            <a:r>
              <a:rPr lang="en-US" dirty="0"/>
              <a:t>Look at an implementation</a:t>
            </a:r>
          </a:p>
          <a:p>
            <a:pPr lvl="1"/>
            <a:r>
              <a:rPr lang="en-US" dirty="0"/>
              <a:t>Give an example</a:t>
            </a:r>
          </a:p>
        </p:txBody>
      </p:sp>
      <p:sp>
        <p:nvSpPr>
          <p:cNvPr id="4" name="Footer Placeholder 3"/>
          <p:cNvSpPr>
            <a:spLocks noGrp="1"/>
          </p:cNvSpPr>
          <p:nvPr>
            <p:ph type="ftr" sz="quarter" idx="11"/>
          </p:nvPr>
        </p:nvSpPr>
        <p:spPr/>
        <p:txBody>
          <a:bodyPr/>
          <a:lstStyle/>
          <a:p>
            <a:r>
              <a:rPr lang="en-US"/>
              <a:t>Golden-ratio search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CD9C3017-33BA-4A74-AB7A-3EAA409E62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2707"/>
    </mc:Choice>
    <mc:Fallback xmlns="">
      <p:transition spd="slow" advTm="3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548640"/>
            <a:ext cx="8483600" cy="4525963"/>
          </a:xfrm>
        </p:spPr>
        <p:txBody>
          <a:bodyPr>
            <a:noAutofit/>
          </a:bodyPr>
          <a:lstStyle/>
          <a:p>
            <a:pPr marL="0" indent="0">
              <a:buNone/>
            </a:pPr>
            <a:endParaRPr lang="en-US" sz="1500" dirty="0">
              <a:latin typeface="Consolas" panose="020B0609020204030204" pitchFamily="49" charset="0"/>
            </a:endParaRP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 else {</a:t>
            </a:r>
          </a:p>
          <a:p>
            <a:pPr marL="0" indent="0">
              <a:buNone/>
            </a:pPr>
            <a:r>
              <a:rPr lang="en-US" sz="1500" dirty="0">
                <a:latin typeface="Consolas" panose="020B0609020204030204" pitchFamily="49" charset="0"/>
              </a:rPr>
              <a:t>            assert( f1 == f2 );</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if ( width &lt; </a:t>
            </a:r>
            <a:r>
              <a:rPr lang="en-US" sz="1500" dirty="0" err="1">
                <a:latin typeface="Consolas" panose="020B0609020204030204" pitchFamily="49" charset="0"/>
              </a:rPr>
              <a:t>eps_step</a:t>
            </a:r>
            <a:r>
              <a:rPr lang="en-US" sz="1500" dirty="0">
                <a:latin typeface="Consolas" panose="020B0609020204030204" pitchFamily="49" charset="0"/>
              </a:rPr>
              <a:t> ) {</a:t>
            </a:r>
          </a:p>
          <a:p>
            <a:pPr marL="0" indent="0">
              <a:buNone/>
            </a:pPr>
            <a:r>
              <a:rPr lang="en-US" sz="1500" dirty="0">
                <a:latin typeface="Consolas" panose="020B0609020204030204" pitchFamily="49" charset="0"/>
              </a:rPr>
              <a:t>                return std::</a:t>
            </a:r>
            <a:r>
              <a:rPr lang="en-US" sz="1500" dirty="0" err="1">
                <a:latin typeface="Consolas" panose="020B0609020204030204" pitchFamily="49" charset="0"/>
              </a:rPr>
              <a:t>make_pair</a:t>
            </a:r>
            <a:r>
              <a:rPr lang="en-US" sz="1500" dirty="0">
                <a:latin typeface="Consolas" panose="020B0609020204030204" pitchFamily="49" charset="0"/>
              </a:rPr>
              <a:t>( (x1 + x2)/2.0, f1 );</a:t>
            </a:r>
          </a:p>
          <a:p>
            <a:pPr marL="0" indent="0">
              <a:buNone/>
            </a:pPr>
            <a:r>
              <a:rPr lang="en-US" sz="1500" dirty="0">
                <a:latin typeface="Consolas" panose="020B0609020204030204" pitchFamily="49" charset="0"/>
              </a:rPr>
              <a:t>            }</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a = x1;</a:t>
            </a:r>
          </a:p>
          <a:p>
            <a:pPr marL="0" indent="0">
              <a:buNone/>
            </a:pPr>
            <a:r>
              <a:rPr lang="en-US" sz="1500" dirty="0">
                <a:latin typeface="Consolas" panose="020B0609020204030204" pitchFamily="49" charset="0"/>
              </a:rPr>
              <a:t>            b = x2;</a:t>
            </a:r>
          </a:p>
          <a:p>
            <a:pPr marL="0" indent="0">
              <a:buNone/>
            </a:pPr>
            <a:r>
              <a:rPr lang="en-US" sz="1500" dirty="0">
                <a:latin typeface="Consolas" panose="020B0609020204030204" pitchFamily="49" charset="0"/>
              </a:rPr>
              <a:t>            width *= INV_PHI*INV_PHI;</a:t>
            </a:r>
          </a:p>
          <a:p>
            <a:pPr marL="0" indent="0">
              <a:buNone/>
            </a:pPr>
            <a:r>
              <a:rPr lang="en-US" sz="1500" dirty="0">
                <a:latin typeface="Consolas" panose="020B0609020204030204" pitchFamily="49" charset="0"/>
              </a:rPr>
              <a:t>            x1 = b - width;</a:t>
            </a:r>
          </a:p>
          <a:p>
            <a:pPr marL="0" indent="0">
              <a:buNone/>
            </a:pPr>
            <a:r>
              <a:rPr lang="en-US" sz="1500" dirty="0">
                <a:latin typeface="Consolas" panose="020B0609020204030204" pitchFamily="49" charset="0"/>
              </a:rPr>
              <a:t>            f1 = f( x1 );</a:t>
            </a:r>
          </a:p>
          <a:p>
            <a:pPr marL="0" indent="0">
              <a:buNone/>
            </a:pPr>
            <a:r>
              <a:rPr lang="en-US" sz="1500" dirty="0">
                <a:latin typeface="Consolas" panose="020B0609020204030204" pitchFamily="49" charset="0"/>
              </a:rPr>
              <a:t>            x2 = a + width;</a:t>
            </a:r>
          </a:p>
          <a:p>
            <a:pPr marL="0" indent="0">
              <a:buNone/>
            </a:pPr>
            <a:r>
              <a:rPr lang="en-US" sz="1500" dirty="0">
                <a:latin typeface="Consolas" panose="020B0609020204030204" pitchFamily="49" charset="0"/>
              </a:rPr>
              <a:t>            f2 = f( x2 );</a:t>
            </a:r>
          </a:p>
          <a:p>
            <a:pPr marL="0" indent="0">
              <a:buNone/>
            </a:pPr>
            <a:r>
              <a:rPr lang="en-US" sz="1500" dirty="0">
                <a:latin typeface="Consolas" panose="020B0609020204030204" pitchFamily="49" charset="0"/>
              </a:rPr>
              <a:t>            assert( std::</a:t>
            </a:r>
            <a:r>
              <a:rPr lang="en-US" sz="1500" dirty="0" err="1">
                <a:latin typeface="Consolas" panose="020B0609020204030204" pitchFamily="49" charset="0"/>
              </a:rPr>
              <a:t>isfinite</a:t>
            </a:r>
            <a:r>
              <a:rPr lang="en-US" sz="1500" dirty="0">
                <a:latin typeface="Consolas" panose="020B0609020204030204" pitchFamily="49" charset="0"/>
              </a:rPr>
              <a:t>( f1 ) &amp;&amp; std::</a:t>
            </a:r>
            <a:r>
              <a:rPr lang="en-US" sz="1500" dirty="0" err="1">
                <a:latin typeface="Consolas" panose="020B0609020204030204" pitchFamily="49" charset="0"/>
              </a:rPr>
              <a:t>isfinite</a:t>
            </a:r>
            <a:r>
              <a:rPr lang="en-US" sz="1500" dirty="0">
                <a:latin typeface="Consolas" panose="020B0609020204030204" pitchFamily="49" charset="0"/>
              </a:rPr>
              <a:t>( f2 ) );</a:t>
            </a:r>
          </a:p>
          <a:p>
            <a:pPr marL="0" indent="0">
              <a:buNone/>
            </a:pPr>
            <a:r>
              <a:rPr lang="en-US" sz="1500" dirty="0">
                <a:latin typeface="Consolas" panose="020B0609020204030204" pitchFamily="49" charset="0"/>
              </a:rPr>
              <a:t>        }</a:t>
            </a:r>
          </a:p>
          <a:p>
            <a:pPr marL="0" indent="0">
              <a:buNone/>
            </a:pPr>
            <a:r>
              <a:rPr lang="en-US" sz="1500" dirty="0">
                <a:latin typeface="Consolas" panose="020B0609020204030204" pitchFamily="49" charset="0"/>
              </a:rPr>
              <a:t>    }</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return std::</a:t>
            </a:r>
            <a:r>
              <a:rPr lang="en-US" sz="1500" dirty="0" err="1">
                <a:latin typeface="Consolas" panose="020B0609020204030204" pitchFamily="49" charset="0"/>
              </a:rPr>
              <a:t>make_pair</a:t>
            </a:r>
            <a:r>
              <a:rPr lang="en-US" sz="1500" dirty="0">
                <a:latin typeface="Consolas" panose="020B0609020204030204" pitchFamily="49" charset="0"/>
              </a:rPr>
              <a:t>( NAN, NAN );</a:t>
            </a:r>
          </a:p>
          <a:p>
            <a:pPr marL="0" indent="0">
              <a:buNone/>
            </a:pPr>
            <a:r>
              <a:rPr lang="en-US" sz="15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dirty="0"/>
          </a:p>
        </p:txBody>
      </p:sp>
      <p:pic>
        <p:nvPicPr>
          <p:cNvPr id="8" name="Audio 7">
            <a:hlinkClick r:id="" action="ppaction://media"/>
            <a:extLst>
              <a:ext uri="{FF2B5EF4-FFF2-40B4-BE49-F238E27FC236}">
                <a16:creationId xmlns:a16="http://schemas.microsoft.com/office/drawing/2014/main" id="{A37ACD84-2E19-4F15-8AB7-FDBC76F6C1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3704777"/>
      </p:ext>
    </p:extLst>
  </p:cSld>
  <p:clrMapOvr>
    <a:masterClrMapping/>
  </p:clrMapOvr>
  <mc:AlternateContent xmlns:mc="http://schemas.openxmlformats.org/markup-compatibility/2006" xmlns:p14="http://schemas.microsoft.com/office/powerpoint/2010/main">
    <mc:Choice Requires="p14">
      <p:transition spd="slow" p14:dur="2000" advTm="117574"/>
    </mc:Choice>
    <mc:Fallback xmlns="">
      <p:transition spd="slow" advTm="117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0" end="2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077200" cy="4525963"/>
          </a:xfrm>
        </p:spPr>
        <p:txBody>
          <a:bodyPr/>
          <a:lstStyle/>
          <a:p>
            <a:r>
              <a:rPr lang="en-US" dirty="0"/>
              <a:t>Find the first minimum of </a:t>
            </a:r>
            <a:r>
              <a:rPr lang="en-US" dirty="0">
                <a:latin typeface="Times New Roman" panose="02020603050405020304" pitchFamily="18" charset="0"/>
              </a:rPr>
              <a:t>2e</a:t>
            </a:r>
            <a:r>
              <a:rPr lang="en-US" baseline="30000" dirty="0">
                <a:latin typeface="Times New Roman" panose="02020603050405020304" pitchFamily="18" charset="0"/>
              </a:rPr>
              <a:t>–2</a:t>
            </a:r>
            <a:r>
              <a:rPr lang="en-US" i="1" baseline="30000"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e</a:t>
            </a:r>
            <a:r>
              <a:rPr lang="en-US" i="1" baseline="30000" dirty="0">
                <a:latin typeface="Times New Roman" panose="02020603050405020304" pitchFamily="18" charset="0"/>
              </a:rPr>
              <a:t>–x</a:t>
            </a:r>
            <a:r>
              <a:rPr lang="en-US" dirty="0"/>
              <a:t> starting with </a:t>
            </a:r>
            <a:r>
              <a:rPr lang="en-US" dirty="0">
                <a:latin typeface="Times New Roman" panose="02020603050405020304" pitchFamily="18" charset="0"/>
              </a:rPr>
              <a:t>[1, 2]</a:t>
            </a:r>
            <a:endParaRPr lang="en-US" i="1" baseline="30000" dirty="0">
              <a:latin typeface="Times New Roman" panose="02020603050405020304" pitchFamily="18" charset="0"/>
            </a:endParaRPr>
          </a:p>
          <a:p>
            <a:endParaRPr lang="en-US" i="1" baseline="30000" dirty="0">
              <a:latin typeface="Times New Roman" panose="02020603050405020304" pitchFamily="18" charset="0"/>
            </a:endParaRPr>
          </a:p>
          <a:p>
            <a:pPr marL="0" indent="0">
              <a:buNone/>
            </a:pPr>
            <a:r>
              <a:rPr lang="en-US" sz="1800" dirty="0">
                <a:latin typeface="Times New Roman" panose="02020603050405020304" pitchFamily="18" charset="0"/>
              </a:rPr>
              <a:t>  1		  1.3819660113	  1.6180339887 	  2</a:t>
            </a:r>
          </a:p>
          <a:p>
            <a:pPr marL="0" indent="0">
              <a:buNone/>
            </a:pPr>
            <a:r>
              <a:rPr lang="en-US" sz="1800" dirty="0">
                <a:latin typeface="Times New Roman" panose="02020603050405020304" pitchFamily="18" charset="0"/>
              </a:rPr>
              <a:t>–0.0972088747	–0.1249976480	–0.1196517697	 –0.0987040055 </a:t>
            </a: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  1		  		  1.3819660113	  1.6180339887</a:t>
            </a:r>
          </a:p>
          <a:p>
            <a:pPr marL="0" indent="0">
              <a:buNone/>
            </a:pPr>
            <a:r>
              <a:rPr lang="en-US" sz="1800" dirty="0">
                <a:latin typeface="Times New Roman" panose="02020603050405020304" pitchFamily="18" charset="0"/>
              </a:rPr>
              <a:t>–0.0972088747			–0.1249976480	–0.1196517697</a:t>
            </a: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1.2360679775 </a:t>
            </a:r>
            <a:r>
              <a:rPr lang="en-US" sz="1800" dirty="0">
                <a:latin typeface="Times New Roman" panose="02020603050405020304" pitchFamily="18" charset="0"/>
              </a:rPr>
              <a:t>	  1.3819660113 		  	  1.6180339887</a:t>
            </a:r>
          </a:p>
          <a:p>
            <a:pPr marL="0" indent="0">
              <a:buNone/>
            </a:pPr>
            <a:r>
              <a:rPr lang="en-US" sz="1800" dirty="0">
                <a:solidFill>
                  <a:prstClr val="white"/>
                </a:solidFill>
                <a:latin typeface="Times New Roman" panose="02020603050405020304" pitchFamily="18" charset="0"/>
              </a:rPr>
              <a:t>–</a:t>
            </a:r>
            <a:r>
              <a:rPr lang="en-US" sz="1800" dirty="0" smtClean="0">
                <a:solidFill>
                  <a:prstClr val="white"/>
                </a:solidFill>
                <a:latin typeface="Times New Roman" panose="02020603050405020304" pitchFamily="18" charset="0"/>
              </a:rPr>
              <a:t>0.1217155585</a:t>
            </a:r>
            <a:r>
              <a:rPr lang="en-US" sz="1800" dirty="0" smtClean="0">
                <a:latin typeface="Times New Roman" panose="02020603050405020304" pitchFamily="18" charset="0"/>
              </a:rPr>
              <a:t>	–0.1249976480			–0.1196517697</a:t>
            </a: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1.2360679775 </a:t>
            </a:r>
            <a:r>
              <a:rPr lang="en-US" sz="1800" dirty="0">
                <a:latin typeface="Times New Roman" panose="02020603050405020304" pitchFamily="18" charset="0"/>
              </a:rPr>
              <a:t>			  1.3819660113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1.4721359550</a:t>
            </a:r>
            <a:endParaRPr lang="en-US" sz="1800" dirty="0">
              <a:latin typeface="Times New Roman" panose="02020603050405020304" pitchFamily="18" charset="0"/>
            </a:endParaRPr>
          </a:p>
          <a:p>
            <a:pPr marL="0" indent="0">
              <a:buNone/>
            </a:pPr>
            <a:r>
              <a:rPr lang="en-US" sz="1800" dirty="0">
                <a:solidFill>
                  <a:prstClr val="white"/>
                </a:solidFill>
                <a:latin typeface="Times New Roman" panose="02020603050405020304" pitchFamily="18" charset="0"/>
              </a:rPr>
              <a:t>–</a:t>
            </a:r>
            <a:r>
              <a:rPr lang="en-US" sz="1800" dirty="0" smtClean="0">
                <a:solidFill>
                  <a:prstClr val="white"/>
                </a:solidFill>
                <a:latin typeface="Times New Roman" panose="02020603050405020304" pitchFamily="18" charset="0"/>
              </a:rPr>
              <a:t>0.1217155585</a:t>
            </a:r>
            <a:r>
              <a:rPr lang="en-US" sz="1800" dirty="0">
                <a:latin typeface="Times New Roman" panose="02020603050405020304" pitchFamily="18" charset="0"/>
              </a:rPr>
              <a:t>			–0.1249976480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–0.1241541532</a:t>
            </a:r>
            <a:endParaRPr lang="en-US" sz="1400"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21</a:t>
            </a:fld>
            <a:endParaRPr lang="en-CA" dirty="0"/>
          </a:p>
        </p:txBody>
      </p:sp>
      <p:sp>
        <p:nvSpPr>
          <p:cNvPr id="22" name="TextBox 21">
            <a:extLst>
              <a:ext uri="{FF2B5EF4-FFF2-40B4-BE49-F238E27FC236}">
                <a16:creationId xmlns:a16="http://schemas.microsoft.com/office/drawing/2014/main" id="{1DCBFA1D-CFD9-43DD-B624-E736F6294316}"/>
              </a:ext>
            </a:extLst>
          </p:cNvPr>
          <p:cNvSpPr txBox="1"/>
          <p:nvPr/>
        </p:nvSpPr>
        <p:spPr>
          <a:xfrm>
            <a:off x="2283309" y="3254126"/>
            <a:ext cx="1793839" cy="7017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1.2360679775</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–0.1217155585</a:t>
            </a:r>
            <a:endParaRPr lang="en-US" dirty="0"/>
          </a:p>
        </p:txBody>
      </p:sp>
      <p:sp>
        <p:nvSpPr>
          <p:cNvPr id="24" name="TextBox 23">
            <a:extLst>
              <a:ext uri="{FF2B5EF4-FFF2-40B4-BE49-F238E27FC236}">
                <a16:creationId xmlns:a16="http://schemas.microsoft.com/office/drawing/2014/main" id="{19903697-2B02-4687-B363-177F27329D81}"/>
              </a:ext>
            </a:extLst>
          </p:cNvPr>
          <p:cNvSpPr txBox="1"/>
          <p:nvPr/>
        </p:nvSpPr>
        <p:spPr>
          <a:xfrm>
            <a:off x="4083870" y="4244090"/>
            <a:ext cx="1793839" cy="7017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1.4721359550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–0.1241541532</a:t>
            </a:r>
            <a:endParaRPr lang="en-US" dirty="0"/>
          </a:p>
        </p:txBody>
      </p:sp>
      <p:sp>
        <p:nvSpPr>
          <p:cNvPr id="26" name="TextBox 25">
            <a:extLst>
              <a:ext uri="{FF2B5EF4-FFF2-40B4-BE49-F238E27FC236}">
                <a16:creationId xmlns:a16="http://schemas.microsoft.com/office/drawing/2014/main" id="{66224436-8E0B-4901-A969-41AA273A5EC6}"/>
              </a:ext>
            </a:extLst>
          </p:cNvPr>
          <p:cNvSpPr txBox="1"/>
          <p:nvPr/>
        </p:nvSpPr>
        <p:spPr>
          <a:xfrm>
            <a:off x="2290031" y="5244028"/>
            <a:ext cx="1793839" cy="7017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1.3262379212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–0.1245211032</a:t>
            </a:r>
            <a:endParaRPr lang="en-US" dirty="0"/>
          </a:p>
        </p:txBody>
      </p:sp>
      <p:pic>
        <p:nvPicPr>
          <p:cNvPr id="27" name="Audio 26">
            <a:hlinkClick r:id="" action="ppaction://media"/>
            <a:extLst>
              <a:ext uri="{FF2B5EF4-FFF2-40B4-BE49-F238E27FC236}">
                <a16:creationId xmlns:a16="http://schemas.microsoft.com/office/drawing/2014/main" id="{4C59E6F9-CBF5-4B45-9A54-C0C8A9293E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4065346"/>
      </p:ext>
    </p:extLst>
  </p:cSld>
  <p:clrMapOvr>
    <a:masterClrMapping/>
  </p:clrMapOvr>
  <mc:AlternateContent xmlns:mc="http://schemas.openxmlformats.org/markup-compatibility/2006" xmlns:p14="http://schemas.microsoft.com/office/powerpoint/2010/main">
    <mc:Choice Requires="p14">
      <p:transition spd="slow" p14:dur="2000" advTm="169324"/>
    </mc:Choice>
    <mc:Fallback xmlns="">
      <p:transition spd="slow" advTm="16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7"/>
                </p:tgtEl>
              </p:cMediaNode>
            </p:audio>
          </p:childTnLst>
        </p:cTn>
      </p:par>
    </p:tnLst>
    <p:bldLst>
      <p:bldP spid="22" grpId="0"/>
      <p:bldP spid="2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a bracketed method for finding a minimum</a:t>
            </a:r>
          </a:p>
          <a:p>
            <a:pPr lvl="1"/>
            <a:r>
              <a:rPr lang="en-US" dirty="0"/>
              <a:t>Are aware of the usefulness of using the reciprocal of the golden ratio</a:t>
            </a:r>
          </a:p>
          <a:p>
            <a:pPr lvl="1"/>
            <a:r>
              <a:rPr lang="en-US" dirty="0"/>
              <a:t>Have seen an implementation</a:t>
            </a:r>
          </a:p>
          <a:p>
            <a:pPr lvl="1"/>
            <a:r>
              <a:rPr lang="en-US" dirty="0"/>
              <a:t>Have seen an example</a:t>
            </a:r>
          </a:p>
        </p:txBody>
      </p:sp>
      <p:sp>
        <p:nvSpPr>
          <p:cNvPr id="4" name="Footer Placeholder 3"/>
          <p:cNvSpPr>
            <a:spLocks noGrp="1"/>
          </p:cNvSpPr>
          <p:nvPr>
            <p:ph type="ftr" sz="quarter" idx="11"/>
          </p:nvPr>
        </p:nvSpPr>
        <p:spPr/>
        <p:txBody>
          <a:bodyPr/>
          <a:lstStyle/>
          <a:p>
            <a:r>
              <a:rPr lang="en-US"/>
              <a:t>Golden-ratio search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a:extLst>
              <a:ext uri="{FF2B5EF4-FFF2-40B4-BE49-F238E27FC236}">
                <a16:creationId xmlns:a16="http://schemas.microsoft.com/office/drawing/2014/main" id="{9C1B8ECB-6CE4-46DD-8599-35D2086D2D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22304"/>
    </mc:Choice>
    <mc:Fallback xmlns="">
      <p:transition spd="slow" advTm="2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https://en.wikipedia.org/wiki/Golden-section_search</a:t>
            </a:r>
          </a:p>
        </p:txBody>
      </p:sp>
      <p:sp>
        <p:nvSpPr>
          <p:cNvPr id="4" name="Footer Placeholder 3"/>
          <p:cNvSpPr>
            <a:spLocks noGrp="1"/>
          </p:cNvSpPr>
          <p:nvPr>
            <p:ph type="ftr" sz="quarter" idx="11"/>
          </p:nvPr>
        </p:nvSpPr>
        <p:spPr/>
        <p:txBody>
          <a:bodyPr/>
          <a:lstStyle/>
          <a:p>
            <a:r>
              <a:rPr lang="en-US"/>
              <a:t>Golden-ratio search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Golden-ratio search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Golden-ratio search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Golden-ratio search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Bracketed methods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you are aware there is a unique local minimum on an interval </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b</a:t>
            </a:r>
            <a:r>
              <a:rPr lang="en-US" baseline="-25000" dirty="0">
                <a:latin typeface="Times New Roman" panose="02020603050405020304" pitchFamily="18" charset="0"/>
              </a:rPr>
              <a:t>0</a:t>
            </a:r>
            <a:r>
              <a:rPr lang="en-US" sz="2000" dirty="0">
                <a:latin typeface="Times New Roman" panose="02020603050405020304" pitchFamily="18" charset="0"/>
              </a:rPr>
              <a:t>]</a:t>
            </a:r>
          </a:p>
          <a:p>
            <a:pPr lvl="1"/>
            <a:r>
              <a:rPr lang="en-US" dirty="0"/>
              <a:t>We will develop a bracketed technique that attempts to reduce the width of the interval</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C42F131C-A0C3-404E-8E46-2ACA421B79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9535667"/>
      </p:ext>
    </p:extLst>
  </p:cSld>
  <p:clrMapOvr>
    <a:masterClrMapping/>
  </p:clrMapOvr>
  <mc:AlternateContent xmlns:mc="http://schemas.openxmlformats.org/markup-compatibility/2006" xmlns:p14="http://schemas.microsoft.com/office/powerpoint/2010/main">
    <mc:Choice Requires="p14">
      <p:transition spd="slow" p14:dur="2000" advTm="29918"/>
    </mc:Choice>
    <mc:Fallback xmlns="">
      <p:transition spd="slow" advTm="2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Midpoint</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know there is a minimum on the interval [</a:t>
            </a:r>
            <a:r>
              <a:rPr lang="en-US" i="1" dirty="0" err="1"/>
              <a:t>a</a:t>
            </a:r>
            <a:r>
              <a:rPr lang="en-US" i="1" baseline="-25000" dirty="0" err="1"/>
              <a:t>k</a:t>
            </a:r>
            <a:r>
              <a:rPr lang="en-US" dirty="0"/>
              <a:t>, </a:t>
            </a:r>
            <a:r>
              <a:rPr lang="en-US" i="1" dirty="0"/>
              <a:t>b</a:t>
            </a:r>
            <a:r>
              <a:rPr lang="en-US" i="1" baseline="-25000" dirty="0"/>
              <a:t>k</a:t>
            </a:r>
            <a:r>
              <a:rPr lang="en-US" dirty="0"/>
              <a:t>]</a:t>
            </a:r>
          </a:p>
          <a:p>
            <a:pPr lvl="1"/>
            <a:r>
              <a:rPr lang="en-US" dirty="0"/>
              <a:t>Suppose we mimic the bisection method and calculate the mid-point:</a:t>
            </a:r>
          </a:p>
          <a:p>
            <a:pPr lvl="1"/>
            <a:endParaRPr lang="en-US" dirty="0"/>
          </a:p>
          <a:p>
            <a:pPr lvl="1"/>
            <a:endParaRPr lang="en-US" dirty="0"/>
          </a:p>
          <a:p>
            <a:pPr lvl="1"/>
            <a:r>
              <a:rPr lang="en-US" dirty="0"/>
              <a:t>Does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m</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allow us to reduce the width of the interval?</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5450909B-A41B-4BD9-80B6-1BB557C1DE63}"/>
              </a:ext>
            </a:extLst>
          </p:cNvPr>
          <p:cNvGraphicFramePr>
            <a:graphicFrameLocks noChangeAspect="1"/>
          </p:cNvGraphicFramePr>
          <p:nvPr>
            <p:extLst>
              <p:ext uri="{D42A27DB-BD31-4B8C-83A1-F6EECF244321}">
                <p14:modId xmlns:p14="http://schemas.microsoft.com/office/powerpoint/2010/main" val="3039277104"/>
              </p:ext>
            </p:extLst>
          </p:nvPr>
        </p:nvGraphicFramePr>
        <p:xfrm>
          <a:off x="3883381" y="2660650"/>
          <a:ext cx="1733550" cy="768350"/>
        </p:xfrm>
        <a:graphic>
          <a:graphicData uri="http://schemas.openxmlformats.org/presentationml/2006/ole">
            <mc:AlternateContent xmlns:mc="http://schemas.openxmlformats.org/markup-compatibility/2006">
              <mc:Choice xmlns:v="urn:schemas-microsoft-com:vml" Requires="v">
                <p:oleObj spid="_x0000_s1026" name="Equation" r:id="rId6" imgW="888840" imgH="393480" progId="Equation.DSMT4">
                  <p:embed/>
                </p:oleObj>
              </mc:Choice>
              <mc:Fallback>
                <p:oleObj name="Equation" r:id="rId6" imgW="888840" imgH="393480" progId="Equation.DSMT4">
                  <p:embed/>
                  <p:pic>
                    <p:nvPicPr>
                      <p:cNvPr id="14" name="Object 13">
                        <a:extLst>
                          <a:ext uri="{FF2B5EF4-FFF2-40B4-BE49-F238E27FC236}">
                            <a16:creationId xmlns:a16="http://schemas.microsoft.com/office/drawing/2014/main" id="{60500A85-389C-4F67-8FE9-ED9640870AF5}"/>
                          </a:ext>
                        </a:extLst>
                      </p:cNvPr>
                      <p:cNvPicPr/>
                      <p:nvPr/>
                    </p:nvPicPr>
                    <p:blipFill>
                      <a:blip r:embed="rId7"/>
                      <a:stretch>
                        <a:fillRect/>
                      </a:stretch>
                    </p:blipFill>
                    <p:spPr>
                      <a:xfrm>
                        <a:off x="3883381" y="2660650"/>
                        <a:ext cx="1733550" cy="768350"/>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4CF45038-5412-40A0-9C0C-D5B5E6B587A6}"/>
              </a:ext>
            </a:extLst>
          </p:cNvPr>
          <p:cNvCxnSpPr>
            <a:cxnSpLocks/>
          </p:cNvCxnSpPr>
          <p:nvPr/>
        </p:nvCxnSpPr>
        <p:spPr>
          <a:xfrm rot="16200000">
            <a:off x="2755895" y="416656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F9D490-8F0C-4ED7-AB38-640050723316}"/>
              </a:ext>
            </a:extLst>
          </p:cNvPr>
          <p:cNvCxnSpPr>
            <a:cxnSpLocks/>
          </p:cNvCxnSpPr>
          <p:nvPr/>
        </p:nvCxnSpPr>
        <p:spPr>
          <a:xfrm>
            <a:off x="142411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8DFC4B3-7805-4405-9114-7E96D0A0F9A4}"/>
              </a:ext>
            </a:extLst>
          </p:cNvPr>
          <p:cNvCxnSpPr>
            <a:cxnSpLocks/>
          </p:cNvCxnSpPr>
          <p:nvPr/>
        </p:nvCxnSpPr>
        <p:spPr>
          <a:xfrm>
            <a:off x="404556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6467F0-653D-43B8-A1E5-FA430C72E064}"/>
              </a:ext>
            </a:extLst>
          </p:cNvPr>
          <p:cNvSpPr txBox="1"/>
          <p:nvPr/>
        </p:nvSpPr>
        <p:spPr>
          <a:xfrm>
            <a:off x="3864762" y="5928344"/>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5" name="TextBox 14">
            <a:extLst>
              <a:ext uri="{FF2B5EF4-FFF2-40B4-BE49-F238E27FC236}">
                <a16:creationId xmlns:a16="http://schemas.microsoft.com/office/drawing/2014/main" id="{AE6C5740-10EC-4C90-953A-C4ACA949C764}"/>
              </a:ext>
            </a:extLst>
          </p:cNvPr>
          <p:cNvSpPr txBox="1"/>
          <p:nvPr/>
        </p:nvSpPr>
        <p:spPr>
          <a:xfrm>
            <a:off x="1290737"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16" name="TextBox 15">
            <a:extLst>
              <a:ext uri="{FF2B5EF4-FFF2-40B4-BE49-F238E27FC236}">
                <a16:creationId xmlns:a16="http://schemas.microsoft.com/office/drawing/2014/main" id="{515CE02E-9136-481E-BF06-92D171CE3936}"/>
              </a:ext>
            </a:extLst>
          </p:cNvPr>
          <p:cNvSpPr txBox="1"/>
          <p:nvPr/>
        </p:nvSpPr>
        <p:spPr>
          <a:xfrm>
            <a:off x="1039623"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8" name="Freeform: Shape 17">
            <a:extLst>
              <a:ext uri="{FF2B5EF4-FFF2-40B4-BE49-F238E27FC236}">
                <a16:creationId xmlns:a16="http://schemas.microsoft.com/office/drawing/2014/main" id="{7C8C45D5-91A8-4867-9323-C03CBAFC21BF}"/>
              </a:ext>
            </a:extLst>
          </p:cNvPr>
          <p:cNvSpPr/>
          <p:nvPr/>
        </p:nvSpPr>
        <p:spPr>
          <a:xfrm flipV="1">
            <a:off x="1449539" y="4432381"/>
            <a:ext cx="2585922" cy="817840"/>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Lst>
            <a:ahLst/>
            <a:cxnLst>
              <a:cxn ang="0">
                <a:pos x="connsiteX0" y="connsiteY0"/>
              </a:cxn>
              <a:cxn ang="0">
                <a:pos x="connsiteX1" y="connsiteY1"/>
              </a:cxn>
            </a:cxnLst>
            <a:rect l="l" t="t" r="r" b="b"/>
            <a:pathLst>
              <a:path w="2950719" h="1562967">
                <a:moveTo>
                  <a:pt x="0" y="1109416"/>
                </a:moveTo>
                <a:cubicBezTo>
                  <a:pt x="686519" y="-152601"/>
                  <a:pt x="1078237" y="-736996"/>
                  <a:pt x="2950719" y="15629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6F598A-9523-447C-8336-0CB6169FA66B}"/>
              </a:ext>
            </a:extLst>
          </p:cNvPr>
          <p:cNvSpPr/>
          <p:nvPr/>
        </p:nvSpPr>
        <p:spPr>
          <a:xfrm>
            <a:off x="4005235"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E173920-3D1D-43E8-B231-752B14E8337E}"/>
              </a:ext>
            </a:extLst>
          </p:cNvPr>
          <p:cNvSpPr/>
          <p:nvPr/>
        </p:nvSpPr>
        <p:spPr>
          <a:xfrm>
            <a:off x="1378393"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63746AC-8F53-4FAA-9CE7-3DCDECA8465E}"/>
              </a:ext>
            </a:extLst>
          </p:cNvPr>
          <p:cNvCxnSpPr>
            <a:cxnSpLocks/>
          </p:cNvCxnSpPr>
          <p:nvPr/>
        </p:nvCxnSpPr>
        <p:spPr>
          <a:xfrm rot="16200000">
            <a:off x="6437057"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797D43-3787-4275-AAF9-4D12F50F3FC4}"/>
              </a:ext>
            </a:extLst>
          </p:cNvPr>
          <p:cNvCxnSpPr>
            <a:cxnSpLocks/>
          </p:cNvCxnSpPr>
          <p:nvPr/>
        </p:nvCxnSpPr>
        <p:spPr>
          <a:xfrm>
            <a:off x="510527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5F30E1-1615-46BF-971C-814E46D19767}"/>
              </a:ext>
            </a:extLst>
          </p:cNvPr>
          <p:cNvCxnSpPr>
            <a:cxnSpLocks/>
          </p:cNvCxnSpPr>
          <p:nvPr/>
        </p:nvCxnSpPr>
        <p:spPr>
          <a:xfrm>
            <a:off x="7726725"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79FC2E-6FC7-476F-BF1C-E8DD0D2F6568}"/>
              </a:ext>
            </a:extLst>
          </p:cNvPr>
          <p:cNvSpPr txBox="1"/>
          <p:nvPr/>
        </p:nvSpPr>
        <p:spPr>
          <a:xfrm>
            <a:off x="7545924"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5" name="TextBox 24">
            <a:extLst>
              <a:ext uri="{FF2B5EF4-FFF2-40B4-BE49-F238E27FC236}">
                <a16:creationId xmlns:a16="http://schemas.microsoft.com/office/drawing/2014/main" id="{78AF0A82-B04C-4F16-95F1-5201EC68E156}"/>
              </a:ext>
            </a:extLst>
          </p:cNvPr>
          <p:cNvSpPr txBox="1"/>
          <p:nvPr/>
        </p:nvSpPr>
        <p:spPr>
          <a:xfrm>
            <a:off x="4971899"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6" name="TextBox 25">
            <a:extLst>
              <a:ext uri="{FF2B5EF4-FFF2-40B4-BE49-F238E27FC236}">
                <a16:creationId xmlns:a16="http://schemas.microsoft.com/office/drawing/2014/main" id="{34EF2EF8-FC91-4720-843A-BFB7D350D41D}"/>
              </a:ext>
            </a:extLst>
          </p:cNvPr>
          <p:cNvSpPr txBox="1"/>
          <p:nvPr/>
        </p:nvSpPr>
        <p:spPr>
          <a:xfrm>
            <a:off x="4720785"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7" name="Freeform: Shape 26">
            <a:extLst>
              <a:ext uri="{FF2B5EF4-FFF2-40B4-BE49-F238E27FC236}">
                <a16:creationId xmlns:a16="http://schemas.microsoft.com/office/drawing/2014/main" id="{ABEFC8E0-2949-437D-8BF2-A7F43EA82498}"/>
              </a:ext>
            </a:extLst>
          </p:cNvPr>
          <p:cNvSpPr/>
          <p:nvPr/>
        </p:nvSpPr>
        <p:spPr>
          <a:xfrm flipV="1">
            <a:off x="5152217" y="4421622"/>
            <a:ext cx="2585922" cy="8584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209649 h 1663202"/>
              <a:gd name="connsiteX1" fmla="*/ 2950719 w 2950719"/>
              <a:gd name="connsiteY1" fmla="*/ 1663201 h 1663202"/>
              <a:gd name="connsiteX0" fmla="*/ 0 w 2950719"/>
              <a:gd name="connsiteY0" fmla="*/ 1187043 h 1640594"/>
              <a:gd name="connsiteX1" fmla="*/ 2950719 w 2950719"/>
              <a:gd name="connsiteY1" fmla="*/ 1640595 h 1640594"/>
            </a:gdLst>
            <a:ahLst/>
            <a:cxnLst>
              <a:cxn ang="0">
                <a:pos x="connsiteX0" y="connsiteY0"/>
              </a:cxn>
              <a:cxn ang="0">
                <a:pos x="connsiteX1" y="connsiteY1"/>
              </a:cxn>
            </a:cxnLst>
            <a:rect l="l" t="t" r="r" b="b"/>
            <a:pathLst>
              <a:path w="2950719" h="1640594">
                <a:moveTo>
                  <a:pt x="0" y="1187043"/>
                </a:moveTo>
                <a:cubicBezTo>
                  <a:pt x="2454153" y="-342240"/>
                  <a:pt x="2600366" y="-597692"/>
                  <a:pt x="2950719" y="164059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9996DAA-654C-4F71-BC64-3745048FD5E2}"/>
              </a:ext>
            </a:extLst>
          </p:cNvPr>
          <p:cNvSpPr/>
          <p:nvPr/>
        </p:nvSpPr>
        <p:spPr>
          <a:xfrm>
            <a:off x="7686397"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0917C14-74B3-4B4C-9D38-136828D1FAD5}"/>
              </a:ext>
            </a:extLst>
          </p:cNvPr>
          <p:cNvSpPr/>
          <p:nvPr/>
        </p:nvSpPr>
        <p:spPr>
          <a:xfrm>
            <a:off x="5059555"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1223F814-6DF9-4337-839E-556D8F73B86D}"/>
              </a:ext>
            </a:extLst>
          </p:cNvPr>
          <p:cNvCxnSpPr>
            <a:cxnSpLocks/>
          </p:cNvCxnSpPr>
          <p:nvPr/>
        </p:nvCxnSpPr>
        <p:spPr>
          <a:xfrm>
            <a:off x="2749096"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7FC49AD-8C88-4FF8-A8C3-27B2E9A97AF2}"/>
              </a:ext>
            </a:extLst>
          </p:cNvPr>
          <p:cNvSpPr txBox="1"/>
          <p:nvPr/>
        </p:nvSpPr>
        <p:spPr>
          <a:xfrm>
            <a:off x="2615720"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33" name="Straight Connector 32">
            <a:extLst>
              <a:ext uri="{FF2B5EF4-FFF2-40B4-BE49-F238E27FC236}">
                <a16:creationId xmlns:a16="http://schemas.microsoft.com/office/drawing/2014/main" id="{46FB2F62-0A67-4081-88C5-AB9195FFDE44}"/>
              </a:ext>
            </a:extLst>
          </p:cNvPr>
          <p:cNvCxnSpPr>
            <a:cxnSpLocks/>
          </p:cNvCxnSpPr>
          <p:nvPr/>
        </p:nvCxnSpPr>
        <p:spPr>
          <a:xfrm>
            <a:off x="6429995" y="568386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3CDFD63-8B5E-4024-A03C-B4F90989BE8A}"/>
              </a:ext>
            </a:extLst>
          </p:cNvPr>
          <p:cNvSpPr txBox="1"/>
          <p:nvPr/>
        </p:nvSpPr>
        <p:spPr>
          <a:xfrm>
            <a:off x="6296619" y="5930137"/>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35" name="Oval 34">
            <a:extLst>
              <a:ext uri="{FF2B5EF4-FFF2-40B4-BE49-F238E27FC236}">
                <a16:creationId xmlns:a16="http://schemas.microsoft.com/office/drawing/2014/main" id="{50C36AD0-1AE3-4246-BA06-C8C371E9E33A}"/>
              </a:ext>
            </a:extLst>
          </p:cNvPr>
          <p:cNvSpPr/>
          <p:nvPr/>
        </p:nvSpPr>
        <p:spPr>
          <a:xfrm>
            <a:off x="2702115" y="51279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E7FF74F-0570-40AF-885A-8FD264FADE34}"/>
              </a:ext>
            </a:extLst>
          </p:cNvPr>
          <p:cNvSpPr/>
          <p:nvPr/>
        </p:nvSpPr>
        <p:spPr>
          <a:xfrm>
            <a:off x="6393772" y="50866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Audio 36">
            <a:hlinkClick r:id="" action="ppaction://media"/>
            <a:extLst>
              <a:ext uri="{FF2B5EF4-FFF2-40B4-BE49-F238E27FC236}">
                <a16:creationId xmlns:a16="http://schemas.microsoft.com/office/drawing/2014/main" id="{58C599AF-6209-44DA-B6A5-CAAD6F4FF55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94308"/>
    </mc:Choice>
    <mc:Fallback xmlns="">
      <p:transition spd="slow" advTm="9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7"/>
                </p:tgtEl>
              </p:cMediaNode>
            </p:audio>
          </p:childTnLst>
        </p:cTn>
      </p:par>
    </p:tnLst>
    <p:bldLst>
      <p:bldP spid="14" grpId="0"/>
      <p:bldP spid="15" grpId="0"/>
      <p:bldP spid="16" grpId="0"/>
      <p:bldP spid="18" grpId="0" animBg="1"/>
      <p:bldP spid="19" grpId="0" animBg="1"/>
      <p:bldP spid="20" grpId="0" animBg="1"/>
      <p:bldP spid="24" grpId="0"/>
      <p:bldP spid="25" grpId="0"/>
      <p:bldP spid="26" grpId="0"/>
      <p:bldP spid="27" grpId="0" animBg="1"/>
      <p:bldP spid="28" grpId="0" animBg="1"/>
      <p:bldP spid="29" grpId="0" animBg="1"/>
      <p:bldP spid="32" grpId="0"/>
      <p:bldP spid="34" grpId="0"/>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85E49F3F-03F7-4F7D-8E43-47FDB4B24B5D}"/>
              </a:ext>
            </a:extLst>
          </p:cNvPr>
          <p:cNvSpPr/>
          <p:nvPr/>
        </p:nvSpPr>
        <p:spPr>
          <a:xfrm flipV="1">
            <a:off x="5152217" y="4421622"/>
            <a:ext cx="2585922" cy="8584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209649 h 1663202"/>
              <a:gd name="connsiteX1" fmla="*/ 2950719 w 2950719"/>
              <a:gd name="connsiteY1" fmla="*/ 1663201 h 1663202"/>
              <a:gd name="connsiteX0" fmla="*/ 0 w 2950719"/>
              <a:gd name="connsiteY0" fmla="*/ 1187043 h 1640594"/>
              <a:gd name="connsiteX1" fmla="*/ 2950719 w 2950719"/>
              <a:gd name="connsiteY1" fmla="*/ 1640595 h 1640594"/>
            </a:gdLst>
            <a:ahLst/>
            <a:cxnLst>
              <a:cxn ang="0">
                <a:pos x="connsiteX0" y="connsiteY0"/>
              </a:cxn>
              <a:cxn ang="0">
                <a:pos x="connsiteX1" y="connsiteY1"/>
              </a:cxn>
            </a:cxnLst>
            <a:rect l="l" t="t" r="r" b="b"/>
            <a:pathLst>
              <a:path w="2950719" h="1640594">
                <a:moveTo>
                  <a:pt x="0" y="1187043"/>
                </a:moveTo>
                <a:cubicBezTo>
                  <a:pt x="2454153" y="-342240"/>
                  <a:pt x="2600366" y="-597692"/>
                  <a:pt x="2950719" y="164059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793ACF2-F82E-4ABC-A778-EB283ECDEECD}"/>
              </a:ext>
            </a:extLst>
          </p:cNvPr>
          <p:cNvSpPr/>
          <p:nvPr/>
        </p:nvSpPr>
        <p:spPr>
          <a:xfrm>
            <a:off x="5931201" y="492829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8AEE1D3-A474-49A7-AD4B-DD8500F1C557}"/>
              </a:ext>
            </a:extLst>
          </p:cNvPr>
          <p:cNvSpPr/>
          <p:nvPr/>
        </p:nvSpPr>
        <p:spPr>
          <a:xfrm>
            <a:off x="6825880" y="520567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Trisection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instead, we trisect the interval:</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F567362F-8BA3-43E5-95A0-1CAF21A16C28}"/>
              </a:ext>
            </a:extLst>
          </p:cNvPr>
          <p:cNvGraphicFramePr>
            <a:graphicFrameLocks noChangeAspect="1"/>
          </p:cNvGraphicFramePr>
          <p:nvPr>
            <p:extLst>
              <p:ext uri="{D42A27DB-BD31-4B8C-83A1-F6EECF244321}">
                <p14:modId xmlns:p14="http://schemas.microsoft.com/office/powerpoint/2010/main" val="3111740681"/>
              </p:ext>
            </p:extLst>
          </p:nvPr>
        </p:nvGraphicFramePr>
        <p:xfrm>
          <a:off x="2502663" y="3280451"/>
          <a:ext cx="1757363" cy="768350"/>
        </p:xfrm>
        <a:graphic>
          <a:graphicData uri="http://schemas.openxmlformats.org/presentationml/2006/ole">
            <mc:AlternateContent xmlns:mc="http://schemas.openxmlformats.org/markup-compatibility/2006">
              <mc:Choice xmlns:v="urn:schemas-microsoft-com:vml" Requires="v">
                <p:oleObj spid="_x0000_s2050" name="Equation" r:id="rId6" imgW="901440" imgH="393480" progId="Equation.DSMT4">
                  <p:embed/>
                </p:oleObj>
              </mc:Choice>
              <mc:Fallback>
                <p:oleObj name="Equation" r:id="rId6" imgW="901440" imgH="393480" progId="Equation.DSMT4">
                  <p:embed/>
                  <p:pic>
                    <p:nvPicPr>
                      <p:cNvPr id="8" name="Object 7">
                        <a:extLst>
                          <a:ext uri="{FF2B5EF4-FFF2-40B4-BE49-F238E27FC236}">
                            <a16:creationId xmlns:a16="http://schemas.microsoft.com/office/drawing/2014/main" id="{F567362F-8BA3-43E5-95A0-1CAF21A16C28}"/>
                          </a:ext>
                        </a:extLst>
                      </p:cNvPr>
                      <p:cNvPicPr/>
                      <p:nvPr/>
                    </p:nvPicPr>
                    <p:blipFill>
                      <a:blip r:embed="rId7"/>
                      <a:stretch>
                        <a:fillRect/>
                      </a:stretch>
                    </p:blipFill>
                    <p:spPr>
                      <a:xfrm>
                        <a:off x="2502663" y="3280451"/>
                        <a:ext cx="1757363" cy="7683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DE01E39-F6F2-4AF0-BF23-5DC98404D92A}"/>
              </a:ext>
            </a:extLst>
          </p:cNvPr>
          <p:cNvGraphicFramePr>
            <a:graphicFrameLocks noChangeAspect="1"/>
          </p:cNvGraphicFramePr>
          <p:nvPr>
            <p:extLst>
              <p:ext uri="{D42A27DB-BD31-4B8C-83A1-F6EECF244321}">
                <p14:modId xmlns:p14="http://schemas.microsoft.com/office/powerpoint/2010/main" val="3919184174"/>
              </p:ext>
            </p:extLst>
          </p:nvPr>
        </p:nvGraphicFramePr>
        <p:xfrm>
          <a:off x="2447675" y="2291591"/>
          <a:ext cx="1831975" cy="768350"/>
        </p:xfrm>
        <a:graphic>
          <a:graphicData uri="http://schemas.openxmlformats.org/presentationml/2006/ole">
            <mc:AlternateContent xmlns:mc="http://schemas.openxmlformats.org/markup-compatibility/2006">
              <mc:Choice xmlns:v="urn:schemas-microsoft-com:vml" Requires="v">
                <p:oleObj spid="_x0000_s2051" name="Equation" r:id="rId8" imgW="939600" imgH="393480" progId="Equation.DSMT4">
                  <p:embed/>
                </p:oleObj>
              </mc:Choice>
              <mc:Fallback>
                <p:oleObj name="Equation" r:id="rId8" imgW="939600" imgH="393480" progId="Equation.DSMT4">
                  <p:embed/>
                  <p:pic>
                    <p:nvPicPr>
                      <p:cNvPr id="9" name="Object 8">
                        <a:extLst>
                          <a:ext uri="{FF2B5EF4-FFF2-40B4-BE49-F238E27FC236}">
                            <a16:creationId xmlns:a16="http://schemas.microsoft.com/office/drawing/2014/main" id="{1DE01E39-F6F2-4AF0-BF23-5DC98404D92A}"/>
                          </a:ext>
                        </a:extLst>
                      </p:cNvPr>
                      <p:cNvPicPr/>
                      <p:nvPr/>
                    </p:nvPicPr>
                    <p:blipFill>
                      <a:blip r:embed="rId9"/>
                      <a:stretch>
                        <a:fillRect/>
                      </a:stretch>
                    </p:blipFill>
                    <p:spPr>
                      <a:xfrm>
                        <a:off x="2447675" y="2291591"/>
                        <a:ext cx="1831975" cy="768350"/>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8581671C-AF5D-44C6-870E-164B42106F8A}"/>
              </a:ext>
            </a:extLst>
          </p:cNvPr>
          <p:cNvCxnSpPr>
            <a:cxnSpLocks/>
          </p:cNvCxnSpPr>
          <p:nvPr/>
        </p:nvCxnSpPr>
        <p:spPr>
          <a:xfrm rot="16200000">
            <a:off x="2755895" y="416656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C4B8E5-CF5B-4F24-AEC1-3D9A4D11A84F}"/>
              </a:ext>
            </a:extLst>
          </p:cNvPr>
          <p:cNvCxnSpPr>
            <a:cxnSpLocks/>
          </p:cNvCxnSpPr>
          <p:nvPr/>
        </p:nvCxnSpPr>
        <p:spPr>
          <a:xfrm>
            <a:off x="142411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725D1A-268C-4D79-8F40-FC539E5F6756}"/>
              </a:ext>
            </a:extLst>
          </p:cNvPr>
          <p:cNvCxnSpPr>
            <a:cxnSpLocks/>
          </p:cNvCxnSpPr>
          <p:nvPr/>
        </p:nvCxnSpPr>
        <p:spPr>
          <a:xfrm>
            <a:off x="404556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53DB75-B8C7-47EC-A5B5-4CC4908C174E}"/>
              </a:ext>
            </a:extLst>
          </p:cNvPr>
          <p:cNvSpPr txBox="1"/>
          <p:nvPr/>
        </p:nvSpPr>
        <p:spPr>
          <a:xfrm>
            <a:off x="3864762" y="5928344"/>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5" name="TextBox 14">
            <a:extLst>
              <a:ext uri="{FF2B5EF4-FFF2-40B4-BE49-F238E27FC236}">
                <a16:creationId xmlns:a16="http://schemas.microsoft.com/office/drawing/2014/main" id="{6E6C9719-0A33-4D8D-923A-CECC11821F53}"/>
              </a:ext>
            </a:extLst>
          </p:cNvPr>
          <p:cNvSpPr txBox="1"/>
          <p:nvPr/>
        </p:nvSpPr>
        <p:spPr>
          <a:xfrm>
            <a:off x="1290737"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16" name="TextBox 15">
            <a:extLst>
              <a:ext uri="{FF2B5EF4-FFF2-40B4-BE49-F238E27FC236}">
                <a16:creationId xmlns:a16="http://schemas.microsoft.com/office/drawing/2014/main" id="{5E026BC2-5DA4-4A07-944E-6BFD7D7061A0}"/>
              </a:ext>
            </a:extLst>
          </p:cNvPr>
          <p:cNvSpPr txBox="1"/>
          <p:nvPr/>
        </p:nvSpPr>
        <p:spPr>
          <a:xfrm>
            <a:off x="1039623"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7" name="Freeform: Shape 16">
            <a:extLst>
              <a:ext uri="{FF2B5EF4-FFF2-40B4-BE49-F238E27FC236}">
                <a16:creationId xmlns:a16="http://schemas.microsoft.com/office/drawing/2014/main" id="{4B5DAA8E-5DAA-4276-8246-2765A7A90727}"/>
              </a:ext>
            </a:extLst>
          </p:cNvPr>
          <p:cNvSpPr/>
          <p:nvPr/>
        </p:nvSpPr>
        <p:spPr>
          <a:xfrm flipV="1">
            <a:off x="1438781" y="4432381"/>
            <a:ext cx="2585922" cy="932911"/>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170670 h 1624223"/>
              <a:gd name="connsiteX1" fmla="*/ 2950719 w 2950719"/>
              <a:gd name="connsiteY1" fmla="*/ 1624222 h 1624223"/>
              <a:gd name="connsiteX0" fmla="*/ 0 w 2950719"/>
              <a:gd name="connsiteY0" fmla="*/ 1329327 h 1782878"/>
              <a:gd name="connsiteX1" fmla="*/ 2950719 w 2950719"/>
              <a:gd name="connsiteY1" fmla="*/ 1782879 h 1782878"/>
            </a:gdLst>
            <a:ahLst/>
            <a:cxnLst>
              <a:cxn ang="0">
                <a:pos x="connsiteX0" y="connsiteY0"/>
              </a:cxn>
              <a:cxn ang="0">
                <a:pos x="connsiteX1" y="connsiteY1"/>
              </a:cxn>
            </a:cxnLst>
            <a:rect l="l" t="t" r="r" b="b"/>
            <a:pathLst>
              <a:path w="2950719" h="1782878">
                <a:moveTo>
                  <a:pt x="0" y="1329327"/>
                </a:moveTo>
                <a:cubicBezTo>
                  <a:pt x="281437" y="-508337"/>
                  <a:pt x="1078237" y="-517085"/>
                  <a:pt x="2950719" y="178287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9B17D6-169F-4F7A-AB2B-B42B29C08B85}"/>
              </a:ext>
            </a:extLst>
          </p:cNvPr>
          <p:cNvSpPr/>
          <p:nvPr/>
        </p:nvSpPr>
        <p:spPr>
          <a:xfrm>
            <a:off x="4005235"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3FBE7F-CF56-40C0-8846-12B0F0CEC0F1}"/>
              </a:ext>
            </a:extLst>
          </p:cNvPr>
          <p:cNvSpPr/>
          <p:nvPr/>
        </p:nvSpPr>
        <p:spPr>
          <a:xfrm>
            <a:off x="1378393"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42535F6-32AE-4974-972C-4A60F7CCD080}"/>
              </a:ext>
            </a:extLst>
          </p:cNvPr>
          <p:cNvCxnSpPr>
            <a:cxnSpLocks/>
          </p:cNvCxnSpPr>
          <p:nvPr/>
        </p:nvCxnSpPr>
        <p:spPr>
          <a:xfrm rot="16200000">
            <a:off x="6437057"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D62030-EB38-4906-A950-B629CBD9C6BF}"/>
              </a:ext>
            </a:extLst>
          </p:cNvPr>
          <p:cNvCxnSpPr>
            <a:cxnSpLocks/>
          </p:cNvCxnSpPr>
          <p:nvPr/>
        </p:nvCxnSpPr>
        <p:spPr>
          <a:xfrm>
            <a:off x="510527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BF1357-881C-4043-8AE2-0B955731E373}"/>
              </a:ext>
            </a:extLst>
          </p:cNvPr>
          <p:cNvCxnSpPr>
            <a:cxnSpLocks/>
          </p:cNvCxnSpPr>
          <p:nvPr/>
        </p:nvCxnSpPr>
        <p:spPr>
          <a:xfrm>
            <a:off x="7726725"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32C203-531D-4078-811E-7E45A7889DF2}"/>
              </a:ext>
            </a:extLst>
          </p:cNvPr>
          <p:cNvSpPr txBox="1"/>
          <p:nvPr/>
        </p:nvSpPr>
        <p:spPr>
          <a:xfrm>
            <a:off x="7545924"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4" name="TextBox 23">
            <a:extLst>
              <a:ext uri="{FF2B5EF4-FFF2-40B4-BE49-F238E27FC236}">
                <a16:creationId xmlns:a16="http://schemas.microsoft.com/office/drawing/2014/main" id="{82453D70-756A-47EC-BD3D-7BD398A492FD}"/>
              </a:ext>
            </a:extLst>
          </p:cNvPr>
          <p:cNvSpPr txBox="1"/>
          <p:nvPr/>
        </p:nvSpPr>
        <p:spPr>
          <a:xfrm>
            <a:off x="4971899"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5" name="TextBox 24">
            <a:extLst>
              <a:ext uri="{FF2B5EF4-FFF2-40B4-BE49-F238E27FC236}">
                <a16:creationId xmlns:a16="http://schemas.microsoft.com/office/drawing/2014/main" id="{CF9722A7-B768-43DA-AAB0-D61FBB554F25}"/>
              </a:ext>
            </a:extLst>
          </p:cNvPr>
          <p:cNvSpPr txBox="1"/>
          <p:nvPr/>
        </p:nvSpPr>
        <p:spPr>
          <a:xfrm>
            <a:off x="4720785"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7" name="Oval 26">
            <a:extLst>
              <a:ext uri="{FF2B5EF4-FFF2-40B4-BE49-F238E27FC236}">
                <a16:creationId xmlns:a16="http://schemas.microsoft.com/office/drawing/2014/main" id="{4A669578-A4A9-48CE-9D62-BD53CB259730}"/>
              </a:ext>
            </a:extLst>
          </p:cNvPr>
          <p:cNvSpPr/>
          <p:nvPr/>
        </p:nvSpPr>
        <p:spPr>
          <a:xfrm>
            <a:off x="7686397"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73F6DC-9D2F-4967-B0A1-8FD32DE6895D}"/>
              </a:ext>
            </a:extLst>
          </p:cNvPr>
          <p:cNvSpPr/>
          <p:nvPr/>
        </p:nvSpPr>
        <p:spPr>
          <a:xfrm>
            <a:off x="5059555"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245D884-2391-4820-A875-FC80E22365CD}"/>
              </a:ext>
            </a:extLst>
          </p:cNvPr>
          <p:cNvCxnSpPr>
            <a:cxnSpLocks/>
          </p:cNvCxnSpPr>
          <p:nvPr/>
        </p:nvCxnSpPr>
        <p:spPr>
          <a:xfrm>
            <a:off x="2297269"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F580657-FB22-4B94-8128-D70534E5D9A6}"/>
              </a:ext>
            </a:extLst>
          </p:cNvPr>
          <p:cNvSpPr txBox="1"/>
          <p:nvPr/>
        </p:nvSpPr>
        <p:spPr>
          <a:xfrm>
            <a:off x="2163893"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31" name="Straight Connector 30">
            <a:extLst>
              <a:ext uri="{FF2B5EF4-FFF2-40B4-BE49-F238E27FC236}">
                <a16:creationId xmlns:a16="http://schemas.microsoft.com/office/drawing/2014/main" id="{B2317B76-4B9A-4BF2-AFA0-2C469D332EF0}"/>
              </a:ext>
            </a:extLst>
          </p:cNvPr>
          <p:cNvCxnSpPr>
            <a:cxnSpLocks/>
          </p:cNvCxnSpPr>
          <p:nvPr/>
        </p:nvCxnSpPr>
        <p:spPr>
          <a:xfrm>
            <a:off x="3181186" y="568386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B0BEE3C-0EBD-43CE-93E7-705B8493ADF7}"/>
              </a:ext>
            </a:extLst>
          </p:cNvPr>
          <p:cNvSpPr txBox="1"/>
          <p:nvPr/>
        </p:nvSpPr>
        <p:spPr>
          <a:xfrm>
            <a:off x="3047810" y="5930137"/>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33" name="Oval 32">
            <a:extLst>
              <a:ext uri="{FF2B5EF4-FFF2-40B4-BE49-F238E27FC236}">
                <a16:creationId xmlns:a16="http://schemas.microsoft.com/office/drawing/2014/main" id="{A264B4FE-51FB-4C60-AA97-559BE1A9BE5E}"/>
              </a:ext>
            </a:extLst>
          </p:cNvPr>
          <p:cNvSpPr/>
          <p:nvPr/>
        </p:nvSpPr>
        <p:spPr>
          <a:xfrm>
            <a:off x="2250290" y="53108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48F3B6D5-4282-4E9A-A766-80EDA251EB10}"/>
              </a:ext>
            </a:extLst>
          </p:cNvPr>
          <p:cNvCxnSpPr>
            <a:cxnSpLocks/>
          </p:cNvCxnSpPr>
          <p:nvPr/>
        </p:nvCxnSpPr>
        <p:spPr>
          <a:xfrm>
            <a:off x="5978166" y="567310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9907A4F-8251-48CB-95E8-8B93BBC24E46}"/>
              </a:ext>
            </a:extLst>
          </p:cNvPr>
          <p:cNvSpPr txBox="1"/>
          <p:nvPr/>
        </p:nvSpPr>
        <p:spPr>
          <a:xfrm>
            <a:off x="5844790" y="591937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42" name="Straight Connector 41">
            <a:extLst>
              <a:ext uri="{FF2B5EF4-FFF2-40B4-BE49-F238E27FC236}">
                <a16:creationId xmlns:a16="http://schemas.microsoft.com/office/drawing/2014/main" id="{42A9610D-E338-472C-BE10-555B9AB5CB0E}"/>
              </a:ext>
            </a:extLst>
          </p:cNvPr>
          <p:cNvCxnSpPr>
            <a:cxnSpLocks/>
          </p:cNvCxnSpPr>
          <p:nvPr/>
        </p:nvCxnSpPr>
        <p:spPr>
          <a:xfrm>
            <a:off x="6862083" y="567489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67DDA55-00AC-4DA0-82DC-C0A5A9215C7E}"/>
              </a:ext>
            </a:extLst>
          </p:cNvPr>
          <p:cNvSpPr txBox="1"/>
          <p:nvPr/>
        </p:nvSpPr>
        <p:spPr>
          <a:xfrm>
            <a:off x="6728707" y="592117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45" name="Oval 44">
            <a:extLst>
              <a:ext uri="{FF2B5EF4-FFF2-40B4-BE49-F238E27FC236}">
                <a16:creationId xmlns:a16="http://schemas.microsoft.com/office/drawing/2014/main" id="{3EFCA89E-0549-4986-BAE7-A306D8D43A30}"/>
              </a:ext>
            </a:extLst>
          </p:cNvPr>
          <p:cNvSpPr/>
          <p:nvPr/>
        </p:nvSpPr>
        <p:spPr>
          <a:xfrm>
            <a:off x="3144969" y="49468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Object 47">
            <a:extLst>
              <a:ext uri="{FF2B5EF4-FFF2-40B4-BE49-F238E27FC236}">
                <a16:creationId xmlns:a16="http://schemas.microsoft.com/office/drawing/2014/main" id="{02E1BE4C-5E83-4739-A86E-12F83B0A4EFA}"/>
              </a:ext>
            </a:extLst>
          </p:cNvPr>
          <p:cNvGraphicFramePr>
            <a:graphicFrameLocks noChangeAspect="1"/>
          </p:cNvGraphicFramePr>
          <p:nvPr>
            <p:extLst>
              <p:ext uri="{D42A27DB-BD31-4B8C-83A1-F6EECF244321}">
                <p14:modId xmlns:p14="http://schemas.microsoft.com/office/powerpoint/2010/main" val="3665043911"/>
              </p:ext>
            </p:extLst>
          </p:nvPr>
        </p:nvGraphicFramePr>
        <p:xfrm>
          <a:off x="4301863" y="2293683"/>
          <a:ext cx="2079625" cy="768350"/>
        </p:xfrm>
        <a:graphic>
          <a:graphicData uri="http://schemas.openxmlformats.org/presentationml/2006/ole">
            <mc:AlternateContent xmlns:mc="http://schemas.openxmlformats.org/markup-compatibility/2006">
              <mc:Choice xmlns:v="urn:schemas-microsoft-com:vml" Requires="v">
                <p:oleObj spid="_x0000_s2052" name="Equation" r:id="rId10" imgW="1066680" imgH="393480" progId="Equation.DSMT4">
                  <p:embed/>
                </p:oleObj>
              </mc:Choice>
              <mc:Fallback>
                <p:oleObj name="Equation" r:id="rId10" imgW="1066680" imgH="393480" progId="Equation.DSMT4">
                  <p:embed/>
                  <p:pic>
                    <p:nvPicPr>
                      <p:cNvPr id="9" name="Object 8">
                        <a:extLst>
                          <a:ext uri="{FF2B5EF4-FFF2-40B4-BE49-F238E27FC236}">
                            <a16:creationId xmlns:a16="http://schemas.microsoft.com/office/drawing/2014/main" id="{1DE01E39-F6F2-4AF0-BF23-5DC98404D92A}"/>
                          </a:ext>
                        </a:extLst>
                      </p:cNvPr>
                      <p:cNvPicPr/>
                      <p:nvPr/>
                    </p:nvPicPr>
                    <p:blipFill>
                      <a:blip r:embed="rId11"/>
                      <a:stretch>
                        <a:fillRect/>
                      </a:stretch>
                    </p:blipFill>
                    <p:spPr>
                      <a:xfrm>
                        <a:off x="4301863" y="2293683"/>
                        <a:ext cx="2079625" cy="76835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CBD75B91-6607-48D9-ABBB-04E2ADA3E1FF}"/>
              </a:ext>
            </a:extLst>
          </p:cNvPr>
          <p:cNvGraphicFramePr>
            <a:graphicFrameLocks noChangeAspect="1"/>
          </p:cNvGraphicFramePr>
          <p:nvPr>
            <p:extLst>
              <p:ext uri="{D42A27DB-BD31-4B8C-83A1-F6EECF244321}">
                <p14:modId xmlns:p14="http://schemas.microsoft.com/office/powerpoint/2010/main" val="3046416468"/>
              </p:ext>
            </p:extLst>
          </p:nvPr>
        </p:nvGraphicFramePr>
        <p:xfrm>
          <a:off x="4310234" y="3275297"/>
          <a:ext cx="2105025" cy="768350"/>
        </p:xfrm>
        <a:graphic>
          <a:graphicData uri="http://schemas.openxmlformats.org/presentationml/2006/ole">
            <mc:AlternateContent xmlns:mc="http://schemas.openxmlformats.org/markup-compatibility/2006">
              <mc:Choice xmlns:v="urn:schemas-microsoft-com:vml" Requires="v">
                <p:oleObj spid="_x0000_s2053" name="Equation" r:id="rId12" imgW="1079280" imgH="393480" progId="Equation.DSMT4">
                  <p:embed/>
                </p:oleObj>
              </mc:Choice>
              <mc:Fallback>
                <p:oleObj name="Equation" r:id="rId12" imgW="1079280" imgH="393480" progId="Equation.DSMT4">
                  <p:embed/>
                  <p:pic>
                    <p:nvPicPr>
                      <p:cNvPr id="8" name="Object 7">
                        <a:extLst>
                          <a:ext uri="{FF2B5EF4-FFF2-40B4-BE49-F238E27FC236}">
                            <a16:creationId xmlns:a16="http://schemas.microsoft.com/office/drawing/2014/main" id="{F567362F-8BA3-43E5-95A0-1CAF21A16C28}"/>
                          </a:ext>
                        </a:extLst>
                      </p:cNvPr>
                      <p:cNvPicPr/>
                      <p:nvPr/>
                    </p:nvPicPr>
                    <p:blipFill>
                      <a:blip r:embed="rId13"/>
                      <a:stretch>
                        <a:fillRect/>
                      </a:stretch>
                    </p:blipFill>
                    <p:spPr>
                      <a:xfrm>
                        <a:off x="4310234" y="3275297"/>
                        <a:ext cx="2105025" cy="768350"/>
                      </a:xfrm>
                      <a:prstGeom prst="rect">
                        <a:avLst/>
                      </a:prstGeom>
                    </p:spPr>
                  </p:pic>
                </p:oleObj>
              </mc:Fallback>
            </mc:AlternateContent>
          </a:graphicData>
        </a:graphic>
      </p:graphicFrame>
      <p:pic>
        <p:nvPicPr>
          <p:cNvPr id="36" name="Audio 35">
            <a:hlinkClick r:id="" action="ppaction://media"/>
            <a:extLst>
              <a:ext uri="{FF2B5EF4-FFF2-40B4-BE49-F238E27FC236}">
                <a16:creationId xmlns:a16="http://schemas.microsoft.com/office/drawing/2014/main" id="{3F3A774A-AB27-41AC-B094-E9062952F43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8440606"/>
      </p:ext>
    </p:extLst>
  </p:cSld>
  <p:clrMapOvr>
    <a:masterClrMapping/>
  </p:clrMapOvr>
  <mc:AlternateContent xmlns:mc="http://schemas.openxmlformats.org/markup-compatibility/2006" xmlns:p14="http://schemas.microsoft.com/office/powerpoint/2010/main">
    <mc:Choice Requires="p14">
      <p:transition spd="slow" p14:dur="2000" advTm="73944"/>
    </mc:Choice>
    <mc:Fallback xmlns="">
      <p:transition spd="slow" advTm="7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6"/>
                </p:tgtEl>
              </p:cMediaNode>
            </p:audio>
          </p:childTnLst>
        </p:cTn>
      </p:par>
    </p:tnLst>
    <p:bldLst>
      <p:bldP spid="44" grpId="0" animBg="1"/>
      <p:bldP spid="47" grpId="0" animBg="1"/>
      <p:bldP spid="30" grpId="0"/>
      <p:bldP spid="32" grpId="0"/>
      <p:bldP spid="33" grpId="0" animBg="1"/>
      <p:bldP spid="41" grpId="0"/>
      <p:bldP spid="43"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2B95-847E-430E-BDC8-72180E2C246C}"/>
              </a:ext>
            </a:extLst>
          </p:cNvPr>
          <p:cNvSpPr>
            <a:spLocks noGrp="1"/>
          </p:cNvSpPr>
          <p:nvPr>
            <p:ph type="title"/>
          </p:nvPr>
        </p:nvSpPr>
        <p:spPr/>
        <p:txBody>
          <a:bodyPr/>
          <a:lstStyle/>
          <a:p>
            <a:r>
              <a:rPr lang="en-US" dirty="0"/>
              <a:t>Trisection</a:t>
            </a:r>
          </a:p>
        </p:txBody>
      </p:sp>
      <p:sp>
        <p:nvSpPr>
          <p:cNvPr id="3" name="Content Placeholder 2">
            <a:extLst>
              <a:ext uri="{FF2B5EF4-FFF2-40B4-BE49-F238E27FC236}">
                <a16:creationId xmlns:a16="http://schemas.microsoft.com/office/drawing/2014/main" id="{F759BD6F-CB00-4C41-ACE2-E7EF2E76293E}"/>
              </a:ext>
            </a:extLst>
          </p:cNvPr>
          <p:cNvSpPr>
            <a:spLocks noGrp="1"/>
          </p:cNvSpPr>
          <p:nvPr>
            <p:ph idx="1"/>
          </p:nvPr>
        </p:nvSpPr>
        <p:spPr/>
        <p:txBody>
          <a:bodyPr/>
          <a:lstStyle/>
          <a:p>
            <a:r>
              <a:rPr lang="en-US" dirty="0"/>
              <a:t>Consequently,</a:t>
            </a:r>
          </a:p>
          <a:p>
            <a:pPr lvl="1"/>
            <a:r>
              <a:rPr lang="en-US" dirty="0"/>
              <a:t>If                                , we can restrict the minimum to </a:t>
            </a:r>
            <a:r>
              <a:rPr lang="en-US" dirty="0">
                <a:latin typeface="Times New Roman" panose="02020603050405020304" pitchFamily="18" charset="0"/>
              </a:rPr>
              <a:t>[</a:t>
            </a:r>
            <a:r>
              <a:rPr lang="en-US" i="1" dirty="0" err="1">
                <a:latin typeface="Times New Roman" panose="02020603050405020304" pitchFamily="18" charset="0"/>
              </a:rPr>
              <a:t>a</a:t>
            </a:r>
            <a:r>
              <a:rPr lang="en-US" sz="2000" i="1" baseline="-25000" dirty="0" err="1">
                <a:latin typeface="Times New Roman" panose="02020603050405020304" pitchFamily="18" charset="0"/>
              </a:rPr>
              <a:t>k</a:t>
            </a:r>
            <a:r>
              <a:rPr lang="en-US" sz="2000" dirty="0">
                <a:latin typeface="Times New Roman" panose="02020603050405020304" pitchFamily="18" charset="0"/>
              </a:rPr>
              <a:t>, </a:t>
            </a:r>
            <a:r>
              <a:rPr lang="en-US" sz="2000" i="1" dirty="0" err="1">
                <a:latin typeface="Times New Roman" panose="02020603050405020304" pitchFamily="18" charset="0"/>
              </a:rPr>
              <a:t>r</a:t>
            </a:r>
            <a:r>
              <a:rPr lang="en-US" sz="2000" i="1" baseline="-25000" dirty="0" err="1">
                <a:latin typeface="Times New Roman" panose="02020603050405020304" pitchFamily="18" charset="0"/>
              </a:rPr>
              <a:t>k</a:t>
            </a:r>
            <a:r>
              <a:rPr lang="en-US" sz="2000" dirty="0">
                <a:latin typeface="Times New Roman" panose="02020603050405020304" pitchFamily="18" charset="0"/>
              </a:rPr>
              <a:t>]</a:t>
            </a:r>
          </a:p>
          <a:p>
            <a:pPr lvl="2"/>
            <a:r>
              <a:rPr lang="en-US" dirty="0"/>
              <a:t>Thus, set </a:t>
            </a:r>
            <a:r>
              <a:rPr lang="en-US" i="1" dirty="0">
                <a:latin typeface="Times New Roman" panose="02020603050405020304" pitchFamily="18" charset="0"/>
              </a:rPr>
              <a:t>a</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t>  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r</a:t>
            </a:r>
            <a:r>
              <a:rPr lang="en-US" i="1" baseline="-25000" dirty="0" err="1">
                <a:latin typeface="Times New Roman" panose="02020603050405020304" pitchFamily="18" charset="0"/>
              </a:rPr>
              <a:t>k</a:t>
            </a:r>
            <a:endParaRPr lang="en-US" dirty="0">
              <a:latin typeface="Times New Roman" panose="02020603050405020304" pitchFamily="18" charset="0"/>
            </a:endParaRPr>
          </a:p>
          <a:p>
            <a:pPr lvl="1"/>
            <a:endParaRPr lang="en-US" dirty="0"/>
          </a:p>
          <a:p>
            <a:pPr lvl="1"/>
            <a:r>
              <a:rPr lang="en-US" dirty="0"/>
              <a:t>If                                , we can restrict the minimum to </a:t>
            </a:r>
            <a:r>
              <a:rPr lang="en-US" dirty="0">
                <a:latin typeface="Times New Roman" panose="02020603050405020304" pitchFamily="18" charset="0"/>
              </a:rPr>
              <a:t>[</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rPr>
              <a:t>ℓ</a:t>
            </a:r>
            <a:r>
              <a:rPr lang="en-US" sz="2000" i="1" baseline="-25000" dirty="0">
                <a:latin typeface="Times New Roman" panose="02020603050405020304" pitchFamily="18" charset="0"/>
              </a:rPr>
              <a:t>k</a:t>
            </a:r>
            <a:r>
              <a:rPr lang="en-US" sz="2000" dirty="0">
                <a:latin typeface="Times New Roman" panose="02020603050405020304" pitchFamily="18" charset="0"/>
              </a:rPr>
              <a:t>, </a:t>
            </a:r>
            <a:r>
              <a:rPr lang="en-US" sz="2000" i="1" dirty="0">
                <a:latin typeface="Times New Roman" panose="02020603050405020304" pitchFamily="18" charset="0"/>
              </a:rPr>
              <a:t>b</a:t>
            </a:r>
            <a:r>
              <a:rPr lang="en-US" sz="2000" i="1" baseline="-25000" dirty="0">
                <a:latin typeface="Times New Roman" panose="02020603050405020304" pitchFamily="18" charset="0"/>
              </a:rPr>
              <a:t>k</a:t>
            </a:r>
            <a:r>
              <a:rPr lang="en-US" sz="2000" dirty="0">
                <a:latin typeface="Times New Roman" panose="02020603050405020304" pitchFamily="18" charset="0"/>
              </a:rPr>
              <a:t>]</a:t>
            </a:r>
          </a:p>
          <a:p>
            <a:pPr lvl="2"/>
            <a:r>
              <a:rPr lang="en-US" dirty="0"/>
              <a:t>Thus, set </a:t>
            </a:r>
            <a:r>
              <a:rPr lang="en-US" i="1" dirty="0">
                <a:latin typeface="Times New Roman" panose="02020603050405020304" pitchFamily="18" charset="0"/>
              </a:rPr>
              <a:t>a</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rPr>
              <a:t>ℓ</a:t>
            </a:r>
            <a:r>
              <a:rPr lang="en-US" i="1" baseline="-25000" dirty="0">
                <a:latin typeface="Times New Roman" panose="02020603050405020304" pitchFamily="18" charset="0"/>
              </a:rPr>
              <a:t>k</a:t>
            </a:r>
            <a:r>
              <a:rPr lang="en-US" dirty="0"/>
              <a:t>  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i="1" baseline="-25000" dirty="0">
                <a:latin typeface="Times New Roman" panose="02020603050405020304" pitchFamily="18" charset="0"/>
              </a:rPr>
              <a:t>k</a:t>
            </a:r>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p>
        </p:txBody>
      </p:sp>
      <p:sp>
        <p:nvSpPr>
          <p:cNvPr id="4" name="Footer Placeholder 3">
            <a:extLst>
              <a:ext uri="{FF2B5EF4-FFF2-40B4-BE49-F238E27FC236}">
                <a16:creationId xmlns:a16="http://schemas.microsoft.com/office/drawing/2014/main" id="{1411DB4E-0BE4-407E-B500-90CE64BAE8DF}"/>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257D565-3E67-4ECB-9451-8D408FA6D87C}"/>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4" name="Object 13">
            <a:extLst>
              <a:ext uri="{FF2B5EF4-FFF2-40B4-BE49-F238E27FC236}">
                <a16:creationId xmlns:a16="http://schemas.microsoft.com/office/drawing/2014/main" id="{5ED504C2-7E3B-4D76-A4F2-1E9BD63EC7F0}"/>
              </a:ext>
            </a:extLst>
          </p:cNvPr>
          <p:cNvGraphicFramePr>
            <a:graphicFrameLocks noChangeAspect="1"/>
          </p:cNvGraphicFramePr>
          <p:nvPr>
            <p:extLst>
              <p:ext uri="{D42A27DB-BD31-4B8C-83A1-F6EECF244321}">
                <p14:modId xmlns:p14="http://schemas.microsoft.com/office/powerpoint/2010/main" val="74869429"/>
              </p:ext>
            </p:extLst>
          </p:nvPr>
        </p:nvGraphicFramePr>
        <p:xfrm>
          <a:off x="1521356" y="1954297"/>
          <a:ext cx="1808162" cy="495300"/>
        </p:xfrm>
        <a:graphic>
          <a:graphicData uri="http://schemas.openxmlformats.org/presentationml/2006/ole">
            <mc:AlternateContent xmlns:mc="http://schemas.openxmlformats.org/markup-compatibility/2006">
              <mc:Choice xmlns:v="urn:schemas-microsoft-com:vml" Requires="v">
                <p:oleObj spid="_x0000_s3074" name="Equation" r:id="rId6" imgW="927000" imgH="253800" progId="Equation.DSMT4">
                  <p:embed/>
                </p:oleObj>
              </mc:Choice>
              <mc:Fallback>
                <p:oleObj name="Equation" r:id="rId6" imgW="927000" imgH="253800" progId="Equation.DSMT4">
                  <p:embed/>
                  <p:pic>
                    <p:nvPicPr>
                      <p:cNvPr id="9" name="Object 8">
                        <a:extLst>
                          <a:ext uri="{FF2B5EF4-FFF2-40B4-BE49-F238E27FC236}">
                            <a16:creationId xmlns:a16="http://schemas.microsoft.com/office/drawing/2014/main" id="{1DE01E39-F6F2-4AF0-BF23-5DC98404D92A}"/>
                          </a:ext>
                        </a:extLst>
                      </p:cNvPr>
                      <p:cNvPicPr/>
                      <p:nvPr/>
                    </p:nvPicPr>
                    <p:blipFill>
                      <a:blip r:embed="rId7"/>
                      <a:stretch>
                        <a:fillRect/>
                      </a:stretch>
                    </p:blipFill>
                    <p:spPr>
                      <a:xfrm>
                        <a:off x="1521356" y="1954297"/>
                        <a:ext cx="1808162" cy="4953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49EEB53-64B3-4BCE-BB9C-6C60BF091A64}"/>
              </a:ext>
            </a:extLst>
          </p:cNvPr>
          <p:cNvGraphicFramePr>
            <a:graphicFrameLocks noChangeAspect="1"/>
          </p:cNvGraphicFramePr>
          <p:nvPr>
            <p:extLst>
              <p:ext uri="{D42A27DB-BD31-4B8C-83A1-F6EECF244321}">
                <p14:modId xmlns:p14="http://schemas.microsoft.com/office/powerpoint/2010/main" val="229455577"/>
              </p:ext>
            </p:extLst>
          </p:nvPr>
        </p:nvGraphicFramePr>
        <p:xfrm>
          <a:off x="1521356" y="3085783"/>
          <a:ext cx="1833563" cy="495300"/>
        </p:xfrm>
        <a:graphic>
          <a:graphicData uri="http://schemas.openxmlformats.org/presentationml/2006/ole">
            <mc:AlternateContent xmlns:mc="http://schemas.openxmlformats.org/markup-compatibility/2006">
              <mc:Choice xmlns:v="urn:schemas-microsoft-com:vml" Requires="v">
                <p:oleObj spid="_x0000_s3075" name="Equation" r:id="rId8" imgW="939600" imgH="253800" progId="Equation.DSMT4">
                  <p:embed/>
                </p:oleObj>
              </mc:Choice>
              <mc:Fallback>
                <p:oleObj name="Equation" r:id="rId8" imgW="939600" imgH="253800" progId="Equation.DSMT4">
                  <p:embed/>
                  <p:pic>
                    <p:nvPicPr>
                      <p:cNvPr id="14" name="Object 13">
                        <a:extLst>
                          <a:ext uri="{FF2B5EF4-FFF2-40B4-BE49-F238E27FC236}">
                            <a16:creationId xmlns:a16="http://schemas.microsoft.com/office/drawing/2014/main" id="{5ED504C2-7E3B-4D76-A4F2-1E9BD63EC7F0}"/>
                          </a:ext>
                        </a:extLst>
                      </p:cNvPr>
                      <p:cNvPicPr/>
                      <p:nvPr/>
                    </p:nvPicPr>
                    <p:blipFill>
                      <a:blip r:embed="rId9"/>
                      <a:stretch>
                        <a:fillRect/>
                      </a:stretch>
                    </p:blipFill>
                    <p:spPr>
                      <a:xfrm>
                        <a:off x="1521356" y="3085783"/>
                        <a:ext cx="1833563" cy="495300"/>
                      </a:xfrm>
                      <a:prstGeom prst="rect">
                        <a:avLst/>
                      </a:prstGeom>
                    </p:spPr>
                  </p:pic>
                </p:oleObj>
              </mc:Fallback>
            </mc:AlternateContent>
          </a:graphicData>
        </a:graphic>
      </p:graphicFrame>
      <p:sp>
        <p:nvSpPr>
          <p:cNvPr id="17" name="Freeform: Shape 16">
            <a:extLst>
              <a:ext uri="{FF2B5EF4-FFF2-40B4-BE49-F238E27FC236}">
                <a16:creationId xmlns:a16="http://schemas.microsoft.com/office/drawing/2014/main" id="{4DB108BC-CE4C-42D3-B0CB-21D8728BFE66}"/>
              </a:ext>
            </a:extLst>
          </p:cNvPr>
          <p:cNvSpPr/>
          <p:nvPr/>
        </p:nvSpPr>
        <p:spPr>
          <a:xfrm flipV="1">
            <a:off x="5152217" y="4421622"/>
            <a:ext cx="2585922" cy="8584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209649 h 1663202"/>
              <a:gd name="connsiteX1" fmla="*/ 2950719 w 2950719"/>
              <a:gd name="connsiteY1" fmla="*/ 1663201 h 1663202"/>
              <a:gd name="connsiteX0" fmla="*/ 0 w 2950719"/>
              <a:gd name="connsiteY0" fmla="*/ 1187043 h 1640594"/>
              <a:gd name="connsiteX1" fmla="*/ 2950719 w 2950719"/>
              <a:gd name="connsiteY1" fmla="*/ 1640595 h 1640594"/>
            </a:gdLst>
            <a:ahLst/>
            <a:cxnLst>
              <a:cxn ang="0">
                <a:pos x="connsiteX0" y="connsiteY0"/>
              </a:cxn>
              <a:cxn ang="0">
                <a:pos x="connsiteX1" y="connsiteY1"/>
              </a:cxn>
            </a:cxnLst>
            <a:rect l="l" t="t" r="r" b="b"/>
            <a:pathLst>
              <a:path w="2950719" h="1640594">
                <a:moveTo>
                  <a:pt x="0" y="1187043"/>
                </a:moveTo>
                <a:cubicBezTo>
                  <a:pt x="2454153" y="-342240"/>
                  <a:pt x="2600366" y="-597692"/>
                  <a:pt x="2950719" y="164059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ADDCB62-4416-4864-A31D-F0A4C17B0062}"/>
              </a:ext>
            </a:extLst>
          </p:cNvPr>
          <p:cNvSpPr/>
          <p:nvPr/>
        </p:nvSpPr>
        <p:spPr>
          <a:xfrm>
            <a:off x="5931201" y="492829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77B8CE-59B4-455F-AECA-672084A64E51}"/>
              </a:ext>
            </a:extLst>
          </p:cNvPr>
          <p:cNvSpPr/>
          <p:nvPr/>
        </p:nvSpPr>
        <p:spPr>
          <a:xfrm>
            <a:off x="6825880" y="520567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BA02BAA-CB6A-4D1E-A9C5-E5000A72AE57}"/>
              </a:ext>
            </a:extLst>
          </p:cNvPr>
          <p:cNvCxnSpPr>
            <a:cxnSpLocks/>
          </p:cNvCxnSpPr>
          <p:nvPr/>
        </p:nvCxnSpPr>
        <p:spPr>
          <a:xfrm rot="16200000">
            <a:off x="2755895" y="416656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F5BEDE-A4EE-4AEE-96AC-CAE6DECEF852}"/>
              </a:ext>
            </a:extLst>
          </p:cNvPr>
          <p:cNvCxnSpPr>
            <a:cxnSpLocks/>
          </p:cNvCxnSpPr>
          <p:nvPr/>
        </p:nvCxnSpPr>
        <p:spPr>
          <a:xfrm>
            <a:off x="142411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57B066A-1843-4127-80B0-8434B8E188E6}"/>
              </a:ext>
            </a:extLst>
          </p:cNvPr>
          <p:cNvCxnSpPr>
            <a:cxnSpLocks/>
          </p:cNvCxnSpPr>
          <p:nvPr/>
        </p:nvCxnSpPr>
        <p:spPr>
          <a:xfrm>
            <a:off x="404556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6DAAB8-7C46-4EF5-B01B-8F033D68E0A0}"/>
              </a:ext>
            </a:extLst>
          </p:cNvPr>
          <p:cNvSpPr txBox="1"/>
          <p:nvPr/>
        </p:nvSpPr>
        <p:spPr>
          <a:xfrm>
            <a:off x="3864762" y="5928344"/>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4" name="TextBox 23">
            <a:extLst>
              <a:ext uri="{FF2B5EF4-FFF2-40B4-BE49-F238E27FC236}">
                <a16:creationId xmlns:a16="http://schemas.microsoft.com/office/drawing/2014/main" id="{FD0F683F-2715-42C8-B572-07C55FD50456}"/>
              </a:ext>
            </a:extLst>
          </p:cNvPr>
          <p:cNvSpPr txBox="1"/>
          <p:nvPr/>
        </p:nvSpPr>
        <p:spPr>
          <a:xfrm>
            <a:off x="1290737"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5" name="TextBox 24">
            <a:extLst>
              <a:ext uri="{FF2B5EF4-FFF2-40B4-BE49-F238E27FC236}">
                <a16:creationId xmlns:a16="http://schemas.microsoft.com/office/drawing/2014/main" id="{1429E33E-FC27-4A64-A6C7-96E52C663442}"/>
              </a:ext>
            </a:extLst>
          </p:cNvPr>
          <p:cNvSpPr txBox="1"/>
          <p:nvPr/>
        </p:nvSpPr>
        <p:spPr>
          <a:xfrm>
            <a:off x="1039623"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6" name="Freeform: Shape 25">
            <a:extLst>
              <a:ext uri="{FF2B5EF4-FFF2-40B4-BE49-F238E27FC236}">
                <a16:creationId xmlns:a16="http://schemas.microsoft.com/office/drawing/2014/main" id="{1986C2D4-5061-4322-AA17-42A7698A6CB0}"/>
              </a:ext>
            </a:extLst>
          </p:cNvPr>
          <p:cNvSpPr/>
          <p:nvPr/>
        </p:nvSpPr>
        <p:spPr>
          <a:xfrm flipV="1">
            <a:off x="1438781" y="4432381"/>
            <a:ext cx="2585922" cy="932911"/>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170670 h 1624223"/>
              <a:gd name="connsiteX1" fmla="*/ 2950719 w 2950719"/>
              <a:gd name="connsiteY1" fmla="*/ 1624222 h 1624223"/>
              <a:gd name="connsiteX0" fmla="*/ 0 w 2950719"/>
              <a:gd name="connsiteY0" fmla="*/ 1329327 h 1782878"/>
              <a:gd name="connsiteX1" fmla="*/ 2950719 w 2950719"/>
              <a:gd name="connsiteY1" fmla="*/ 1782879 h 1782878"/>
            </a:gdLst>
            <a:ahLst/>
            <a:cxnLst>
              <a:cxn ang="0">
                <a:pos x="connsiteX0" y="connsiteY0"/>
              </a:cxn>
              <a:cxn ang="0">
                <a:pos x="connsiteX1" y="connsiteY1"/>
              </a:cxn>
            </a:cxnLst>
            <a:rect l="l" t="t" r="r" b="b"/>
            <a:pathLst>
              <a:path w="2950719" h="1782878">
                <a:moveTo>
                  <a:pt x="0" y="1329327"/>
                </a:moveTo>
                <a:cubicBezTo>
                  <a:pt x="281437" y="-508337"/>
                  <a:pt x="1078237" y="-517085"/>
                  <a:pt x="2950719" y="178287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6CAF35-ABC7-4DAF-885E-35E96F989C27}"/>
              </a:ext>
            </a:extLst>
          </p:cNvPr>
          <p:cNvSpPr/>
          <p:nvPr/>
        </p:nvSpPr>
        <p:spPr>
          <a:xfrm>
            <a:off x="4005235"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AEDF87F-7D2E-409D-937F-72F90438C7A8}"/>
              </a:ext>
            </a:extLst>
          </p:cNvPr>
          <p:cNvSpPr/>
          <p:nvPr/>
        </p:nvSpPr>
        <p:spPr>
          <a:xfrm>
            <a:off x="1378393"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0EC0479C-9AF6-4A7A-842A-B266CD56CD47}"/>
              </a:ext>
            </a:extLst>
          </p:cNvPr>
          <p:cNvCxnSpPr>
            <a:cxnSpLocks/>
          </p:cNvCxnSpPr>
          <p:nvPr/>
        </p:nvCxnSpPr>
        <p:spPr>
          <a:xfrm rot="16200000">
            <a:off x="6437057"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457B1F-28A8-48C8-90B3-53A1E9994F42}"/>
              </a:ext>
            </a:extLst>
          </p:cNvPr>
          <p:cNvCxnSpPr>
            <a:cxnSpLocks/>
          </p:cNvCxnSpPr>
          <p:nvPr/>
        </p:nvCxnSpPr>
        <p:spPr>
          <a:xfrm>
            <a:off x="510527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B472F7-A293-42E7-9AFD-53427BC61DAC}"/>
              </a:ext>
            </a:extLst>
          </p:cNvPr>
          <p:cNvCxnSpPr>
            <a:cxnSpLocks/>
          </p:cNvCxnSpPr>
          <p:nvPr/>
        </p:nvCxnSpPr>
        <p:spPr>
          <a:xfrm>
            <a:off x="7726725"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600FB78-F408-4BA2-B294-D24DB9145EA7}"/>
              </a:ext>
            </a:extLst>
          </p:cNvPr>
          <p:cNvSpPr txBox="1"/>
          <p:nvPr/>
        </p:nvSpPr>
        <p:spPr>
          <a:xfrm>
            <a:off x="7545924"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33" name="TextBox 32">
            <a:extLst>
              <a:ext uri="{FF2B5EF4-FFF2-40B4-BE49-F238E27FC236}">
                <a16:creationId xmlns:a16="http://schemas.microsoft.com/office/drawing/2014/main" id="{AEDD30D2-1B85-4FF3-BE8C-920BAF30E06F}"/>
              </a:ext>
            </a:extLst>
          </p:cNvPr>
          <p:cNvSpPr txBox="1"/>
          <p:nvPr/>
        </p:nvSpPr>
        <p:spPr>
          <a:xfrm>
            <a:off x="4971899"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34" name="TextBox 33">
            <a:extLst>
              <a:ext uri="{FF2B5EF4-FFF2-40B4-BE49-F238E27FC236}">
                <a16:creationId xmlns:a16="http://schemas.microsoft.com/office/drawing/2014/main" id="{A1A99786-BEFE-4360-938C-62E12A197079}"/>
              </a:ext>
            </a:extLst>
          </p:cNvPr>
          <p:cNvSpPr txBox="1"/>
          <p:nvPr/>
        </p:nvSpPr>
        <p:spPr>
          <a:xfrm>
            <a:off x="4720785"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35" name="Oval 34">
            <a:extLst>
              <a:ext uri="{FF2B5EF4-FFF2-40B4-BE49-F238E27FC236}">
                <a16:creationId xmlns:a16="http://schemas.microsoft.com/office/drawing/2014/main" id="{FDCF6329-0B04-4E10-A53B-D777F5489E50}"/>
              </a:ext>
            </a:extLst>
          </p:cNvPr>
          <p:cNvSpPr/>
          <p:nvPr/>
        </p:nvSpPr>
        <p:spPr>
          <a:xfrm>
            <a:off x="7686397"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91A9B35-2E1F-40C4-918B-308DC930B5A7}"/>
              </a:ext>
            </a:extLst>
          </p:cNvPr>
          <p:cNvSpPr/>
          <p:nvPr/>
        </p:nvSpPr>
        <p:spPr>
          <a:xfrm>
            <a:off x="5059555"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105518F-6349-4042-8835-633F05579DFB}"/>
              </a:ext>
            </a:extLst>
          </p:cNvPr>
          <p:cNvCxnSpPr>
            <a:cxnSpLocks/>
          </p:cNvCxnSpPr>
          <p:nvPr/>
        </p:nvCxnSpPr>
        <p:spPr>
          <a:xfrm>
            <a:off x="2297269"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90C17F5-EBD3-43AD-BA9D-D7B5F7EBC7EE}"/>
              </a:ext>
            </a:extLst>
          </p:cNvPr>
          <p:cNvSpPr txBox="1"/>
          <p:nvPr/>
        </p:nvSpPr>
        <p:spPr>
          <a:xfrm>
            <a:off x="2163893"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39" name="Straight Connector 38">
            <a:extLst>
              <a:ext uri="{FF2B5EF4-FFF2-40B4-BE49-F238E27FC236}">
                <a16:creationId xmlns:a16="http://schemas.microsoft.com/office/drawing/2014/main" id="{5535DFB0-A06D-4340-B6F4-11F27BA05B99}"/>
              </a:ext>
            </a:extLst>
          </p:cNvPr>
          <p:cNvCxnSpPr>
            <a:cxnSpLocks/>
          </p:cNvCxnSpPr>
          <p:nvPr/>
        </p:nvCxnSpPr>
        <p:spPr>
          <a:xfrm>
            <a:off x="3181186" y="568386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671FA5-C5D9-43AD-A1E4-327ED46EFE94}"/>
              </a:ext>
            </a:extLst>
          </p:cNvPr>
          <p:cNvSpPr txBox="1"/>
          <p:nvPr/>
        </p:nvSpPr>
        <p:spPr>
          <a:xfrm>
            <a:off x="3047810" y="5930137"/>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41" name="Oval 40">
            <a:extLst>
              <a:ext uri="{FF2B5EF4-FFF2-40B4-BE49-F238E27FC236}">
                <a16:creationId xmlns:a16="http://schemas.microsoft.com/office/drawing/2014/main" id="{5B46E5ED-D689-4D6E-BCAF-8F6FE207CFD9}"/>
              </a:ext>
            </a:extLst>
          </p:cNvPr>
          <p:cNvSpPr/>
          <p:nvPr/>
        </p:nvSpPr>
        <p:spPr>
          <a:xfrm>
            <a:off x="2250290" y="53108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35F4F3D4-DEE6-4639-B620-54CC90378720}"/>
              </a:ext>
            </a:extLst>
          </p:cNvPr>
          <p:cNvCxnSpPr>
            <a:cxnSpLocks/>
          </p:cNvCxnSpPr>
          <p:nvPr/>
        </p:nvCxnSpPr>
        <p:spPr>
          <a:xfrm>
            <a:off x="5978166" y="567310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A5F1074-F73E-48CD-8682-3CDF1A9DDD31}"/>
              </a:ext>
            </a:extLst>
          </p:cNvPr>
          <p:cNvSpPr txBox="1"/>
          <p:nvPr/>
        </p:nvSpPr>
        <p:spPr>
          <a:xfrm>
            <a:off x="5844790" y="591937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44" name="Straight Connector 43">
            <a:extLst>
              <a:ext uri="{FF2B5EF4-FFF2-40B4-BE49-F238E27FC236}">
                <a16:creationId xmlns:a16="http://schemas.microsoft.com/office/drawing/2014/main" id="{A093B303-71CF-4E12-BCF1-A1A0DCCC0801}"/>
              </a:ext>
            </a:extLst>
          </p:cNvPr>
          <p:cNvCxnSpPr>
            <a:cxnSpLocks/>
          </p:cNvCxnSpPr>
          <p:nvPr/>
        </p:nvCxnSpPr>
        <p:spPr>
          <a:xfrm>
            <a:off x="6862083" y="567489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71537AC-FCF3-4E90-8A8C-B965B68101A6}"/>
              </a:ext>
            </a:extLst>
          </p:cNvPr>
          <p:cNvSpPr txBox="1"/>
          <p:nvPr/>
        </p:nvSpPr>
        <p:spPr>
          <a:xfrm>
            <a:off x="6728707" y="592117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46" name="Oval 45">
            <a:extLst>
              <a:ext uri="{FF2B5EF4-FFF2-40B4-BE49-F238E27FC236}">
                <a16:creationId xmlns:a16="http://schemas.microsoft.com/office/drawing/2014/main" id="{4E8205FC-17F0-4E28-8E1E-4AB00154AD35}"/>
              </a:ext>
            </a:extLst>
          </p:cNvPr>
          <p:cNvSpPr/>
          <p:nvPr/>
        </p:nvSpPr>
        <p:spPr>
          <a:xfrm>
            <a:off x="3144969" y="49468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udio 49">
            <a:hlinkClick r:id="" action="ppaction://media"/>
            <a:extLst>
              <a:ext uri="{FF2B5EF4-FFF2-40B4-BE49-F238E27FC236}">
                <a16:creationId xmlns:a16="http://schemas.microsoft.com/office/drawing/2014/main" id="{0BA3D9A5-C934-4EE1-B854-21C2227CEF4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80304652"/>
      </p:ext>
    </p:extLst>
  </p:cSld>
  <p:clrMapOvr>
    <a:masterClrMapping/>
  </p:clrMapOvr>
  <mc:AlternateContent xmlns:mc="http://schemas.openxmlformats.org/markup-compatibility/2006" xmlns:p14="http://schemas.microsoft.com/office/powerpoint/2010/main">
    <mc:Choice Requires="p14">
      <p:transition spd="slow" p14:dur="2000" advTm="72667"/>
    </mc:Choice>
    <mc:Fallback xmlns="">
      <p:transition spd="slow" advTm="7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C5BE61FD-F30C-407A-96EC-88EB1A4D0380}"/>
              </a:ext>
            </a:extLst>
          </p:cNvPr>
          <p:cNvSpPr/>
          <p:nvPr/>
        </p:nvSpPr>
        <p:spPr>
          <a:xfrm flipV="1">
            <a:off x="5123051" y="4413330"/>
            <a:ext cx="2585922" cy="941938"/>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170670 h 1624223"/>
              <a:gd name="connsiteX1" fmla="*/ 2950719 w 2950719"/>
              <a:gd name="connsiteY1" fmla="*/ 1624222 h 1624223"/>
              <a:gd name="connsiteX0" fmla="*/ 0 w 2950719"/>
              <a:gd name="connsiteY0" fmla="*/ 1329327 h 1782878"/>
              <a:gd name="connsiteX1" fmla="*/ 2950719 w 2950719"/>
              <a:gd name="connsiteY1" fmla="*/ 1782879 h 1782878"/>
              <a:gd name="connsiteX0" fmla="*/ 0 w 2950719"/>
              <a:gd name="connsiteY0" fmla="*/ 1346577 h 1800129"/>
              <a:gd name="connsiteX1" fmla="*/ 2950719 w 2950719"/>
              <a:gd name="connsiteY1" fmla="*/ 1800129 h 1800129"/>
            </a:gdLst>
            <a:ahLst/>
            <a:cxnLst>
              <a:cxn ang="0">
                <a:pos x="connsiteX0" y="connsiteY0"/>
              </a:cxn>
              <a:cxn ang="0">
                <a:pos x="connsiteX1" y="connsiteY1"/>
              </a:cxn>
            </a:cxnLst>
            <a:rect l="l" t="t" r="r" b="b"/>
            <a:pathLst>
              <a:path w="2950719" h="1800129">
                <a:moveTo>
                  <a:pt x="0" y="1346577"/>
                </a:moveTo>
                <a:cubicBezTo>
                  <a:pt x="1272662" y="-534774"/>
                  <a:pt x="1078237" y="-499835"/>
                  <a:pt x="2950719" y="18001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E22B95-847E-430E-BDC8-72180E2C246C}"/>
              </a:ext>
            </a:extLst>
          </p:cNvPr>
          <p:cNvSpPr>
            <a:spLocks noGrp="1"/>
          </p:cNvSpPr>
          <p:nvPr>
            <p:ph type="title"/>
          </p:nvPr>
        </p:nvSpPr>
        <p:spPr/>
        <p:txBody>
          <a:bodyPr/>
          <a:lstStyle/>
          <a:p>
            <a:r>
              <a:rPr lang="en-US" dirty="0"/>
              <a:t>Trisection</a:t>
            </a:r>
          </a:p>
        </p:txBody>
      </p:sp>
      <p:sp>
        <p:nvSpPr>
          <p:cNvPr id="3" name="Content Placeholder 2">
            <a:extLst>
              <a:ext uri="{FF2B5EF4-FFF2-40B4-BE49-F238E27FC236}">
                <a16:creationId xmlns:a16="http://schemas.microsoft.com/office/drawing/2014/main" id="{F759BD6F-CB00-4C41-ACE2-E7EF2E76293E}"/>
              </a:ext>
            </a:extLst>
          </p:cNvPr>
          <p:cNvSpPr>
            <a:spLocks noGrp="1"/>
          </p:cNvSpPr>
          <p:nvPr>
            <p:ph idx="1"/>
          </p:nvPr>
        </p:nvSpPr>
        <p:spPr/>
        <p:txBody>
          <a:bodyPr/>
          <a:lstStyle/>
          <a:p>
            <a:r>
              <a:rPr lang="en-US" dirty="0"/>
              <a:t>Can we do better?</a:t>
            </a:r>
          </a:p>
          <a:p>
            <a:pPr lvl="1"/>
            <a:r>
              <a:rPr lang="en-US" dirty="0"/>
              <a:t>In both these images, our next interval is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r</a:t>
            </a:r>
            <a:r>
              <a:rPr lang="en-US" i="1" baseline="-25000" dirty="0" err="1">
                <a:latin typeface="Times New Roman" panose="02020603050405020304" pitchFamily="18" charset="0"/>
              </a:rPr>
              <a:t>k</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411DB4E-0BE4-407E-B500-90CE64BAE8DF}"/>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257D565-3E67-4ECB-9451-8D408FA6D87C}"/>
              </a:ext>
            </a:extLst>
          </p:cNvPr>
          <p:cNvSpPr>
            <a:spLocks noGrp="1"/>
          </p:cNvSpPr>
          <p:nvPr>
            <p:ph type="sldNum" sz="quarter" idx="12"/>
          </p:nvPr>
        </p:nvSpPr>
        <p:spPr/>
        <p:txBody>
          <a:bodyPr/>
          <a:lstStyle/>
          <a:p>
            <a:fld id="{42EF6DC8-DA9C-4533-8A40-BB00A2545AF8}" type="slidenum">
              <a:rPr lang="en-CA" smtClean="0"/>
              <a:pPr/>
              <a:t>7</a:t>
            </a:fld>
            <a:endParaRPr lang="en-CA"/>
          </a:p>
        </p:txBody>
      </p:sp>
      <p:sp>
        <p:nvSpPr>
          <p:cNvPr id="18" name="Oval 17">
            <a:extLst>
              <a:ext uri="{FF2B5EF4-FFF2-40B4-BE49-F238E27FC236}">
                <a16:creationId xmlns:a16="http://schemas.microsoft.com/office/drawing/2014/main" id="{CADDCB62-4416-4864-A31D-F0A4C17B0062}"/>
              </a:ext>
            </a:extLst>
          </p:cNvPr>
          <p:cNvSpPr/>
          <p:nvPr/>
        </p:nvSpPr>
        <p:spPr>
          <a:xfrm>
            <a:off x="5931201" y="528262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77B8CE-59B4-455F-AECA-672084A64E51}"/>
              </a:ext>
            </a:extLst>
          </p:cNvPr>
          <p:cNvSpPr/>
          <p:nvPr/>
        </p:nvSpPr>
        <p:spPr>
          <a:xfrm>
            <a:off x="6825880" y="49885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BA02BAA-CB6A-4D1E-A9C5-E5000A72AE57}"/>
              </a:ext>
            </a:extLst>
          </p:cNvPr>
          <p:cNvCxnSpPr>
            <a:cxnSpLocks/>
          </p:cNvCxnSpPr>
          <p:nvPr/>
        </p:nvCxnSpPr>
        <p:spPr>
          <a:xfrm rot="16200000">
            <a:off x="2755895" y="416656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F5BEDE-A4EE-4AEE-96AC-CAE6DECEF852}"/>
              </a:ext>
            </a:extLst>
          </p:cNvPr>
          <p:cNvCxnSpPr>
            <a:cxnSpLocks/>
          </p:cNvCxnSpPr>
          <p:nvPr/>
        </p:nvCxnSpPr>
        <p:spPr>
          <a:xfrm>
            <a:off x="142411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57B066A-1843-4127-80B0-8434B8E188E6}"/>
              </a:ext>
            </a:extLst>
          </p:cNvPr>
          <p:cNvCxnSpPr>
            <a:cxnSpLocks/>
          </p:cNvCxnSpPr>
          <p:nvPr/>
        </p:nvCxnSpPr>
        <p:spPr>
          <a:xfrm>
            <a:off x="4045563"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6DAAB8-7C46-4EF5-B01B-8F033D68E0A0}"/>
              </a:ext>
            </a:extLst>
          </p:cNvPr>
          <p:cNvSpPr txBox="1"/>
          <p:nvPr/>
        </p:nvSpPr>
        <p:spPr>
          <a:xfrm>
            <a:off x="3864762" y="5928344"/>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4" name="TextBox 23">
            <a:extLst>
              <a:ext uri="{FF2B5EF4-FFF2-40B4-BE49-F238E27FC236}">
                <a16:creationId xmlns:a16="http://schemas.microsoft.com/office/drawing/2014/main" id="{FD0F683F-2715-42C8-B572-07C55FD50456}"/>
              </a:ext>
            </a:extLst>
          </p:cNvPr>
          <p:cNvSpPr txBox="1"/>
          <p:nvPr/>
        </p:nvSpPr>
        <p:spPr>
          <a:xfrm>
            <a:off x="1290737"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5" name="TextBox 24">
            <a:extLst>
              <a:ext uri="{FF2B5EF4-FFF2-40B4-BE49-F238E27FC236}">
                <a16:creationId xmlns:a16="http://schemas.microsoft.com/office/drawing/2014/main" id="{1429E33E-FC27-4A64-A6C7-96E52C663442}"/>
              </a:ext>
            </a:extLst>
          </p:cNvPr>
          <p:cNvSpPr txBox="1"/>
          <p:nvPr/>
        </p:nvSpPr>
        <p:spPr>
          <a:xfrm>
            <a:off x="1039623"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6" name="Freeform: Shape 25">
            <a:extLst>
              <a:ext uri="{FF2B5EF4-FFF2-40B4-BE49-F238E27FC236}">
                <a16:creationId xmlns:a16="http://schemas.microsoft.com/office/drawing/2014/main" id="{1986C2D4-5061-4322-AA17-42A7698A6CB0}"/>
              </a:ext>
            </a:extLst>
          </p:cNvPr>
          <p:cNvSpPr/>
          <p:nvPr/>
        </p:nvSpPr>
        <p:spPr>
          <a:xfrm flipV="1">
            <a:off x="1438781" y="4432381"/>
            <a:ext cx="2585922" cy="932911"/>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170670 h 1624223"/>
              <a:gd name="connsiteX1" fmla="*/ 2950719 w 2950719"/>
              <a:gd name="connsiteY1" fmla="*/ 1624222 h 1624223"/>
              <a:gd name="connsiteX0" fmla="*/ 0 w 2950719"/>
              <a:gd name="connsiteY0" fmla="*/ 1329327 h 1782878"/>
              <a:gd name="connsiteX1" fmla="*/ 2950719 w 2950719"/>
              <a:gd name="connsiteY1" fmla="*/ 1782879 h 1782878"/>
            </a:gdLst>
            <a:ahLst/>
            <a:cxnLst>
              <a:cxn ang="0">
                <a:pos x="connsiteX0" y="connsiteY0"/>
              </a:cxn>
              <a:cxn ang="0">
                <a:pos x="connsiteX1" y="connsiteY1"/>
              </a:cxn>
            </a:cxnLst>
            <a:rect l="l" t="t" r="r" b="b"/>
            <a:pathLst>
              <a:path w="2950719" h="1782878">
                <a:moveTo>
                  <a:pt x="0" y="1329327"/>
                </a:moveTo>
                <a:cubicBezTo>
                  <a:pt x="281437" y="-508337"/>
                  <a:pt x="1078237" y="-517085"/>
                  <a:pt x="2950719" y="178287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6CAF35-ABC7-4DAF-885E-35E96F989C27}"/>
              </a:ext>
            </a:extLst>
          </p:cNvPr>
          <p:cNvSpPr/>
          <p:nvPr/>
        </p:nvSpPr>
        <p:spPr>
          <a:xfrm>
            <a:off x="4005235"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AEDF87F-7D2E-409D-937F-72F90438C7A8}"/>
              </a:ext>
            </a:extLst>
          </p:cNvPr>
          <p:cNvSpPr/>
          <p:nvPr/>
        </p:nvSpPr>
        <p:spPr>
          <a:xfrm>
            <a:off x="1378393"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0EC0479C-9AF6-4A7A-842A-B266CD56CD47}"/>
              </a:ext>
            </a:extLst>
          </p:cNvPr>
          <p:cNvCxnSpPr>
            <a:cxnSpLocks/>
          </p:cNvCxnSpPr>
          <p:nvPr/>
        </p:nvCxnSpPr>
        <p:spPr>
          <a:xfrm rot="16200000">
            <a:off x="6437057"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457B1F-28A8-48C8-90B3-53A1E9994F42}"/>
              </a:ext>
            </a:extLst>
          </p:cNvPr>
          <p:cNvCxnSpPr>
            <a:cxnSpLocks/>
          </p:cNvCxnSpPr>
          <p:nvPr/>
        </p:nvCxnSpPr>
        <p:spPr>
          <a:xfrm>
            <a:off x="510527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B472F7-A293-42E7-9AFD-53427BC61DAC}"/>
              </a:ext>
            </a:extLst>
          </p:cNvPr>
          <p:cNvCxnSpPr>
            <a:cxnSpLocks/>
          </p:cNvCxnSpPr>
          <p:nvPr/>
        </p:nvCxnSpPr>
        <p:spPr>
          <a:xfrm>
            <a:off x="7726725"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600FB78-F408-4BA2-B294-D24DB9145EA7}"/>
              </a:ext>
            </a:extLst>
          </p:cNvPr>
          <p:cNvSpPr txBox="1"/>
          <p:nvPr/>
        </p:nvSpPr>
        <p:spPr>
          <a:xfrm>
            <a:off x="7545924"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33" name="TextBox 32">
            <a:extLst>
              <a:ext uri="{FF2B5EF4-FFF2-40B4-BE49-F238E27FC236}">
                <a16:creationId xmlns:a16="http://schemas.microsoft.com/office/drawing/2014/main" id="{AEDD30D2-1B85-4FF3-BE8C-920BAF30E06F}"/>
              </a:ext>
            </a:extLst>
          </p:cNvPr>
          <p:cNvSpPr txBox="1"/>
          <p:nvPr/>
        </p:nvSpPr>
        <p:spPr>
          <a:xfrm>
            <a:off x="4971899"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34" name="TextBox 33">
            <a:extLst>
              <a:ext uri="{FF2B5EF4-FFF2-40B4-BE49-F238E27FC236}">
                <a16:creationId xmlns:a16="http://schemas.microsoft.com/office/drawing/2014/main" id="{A1A99786-BEFE-4360-938C-62E12A197079}"/>
              </a:ext>
            </a:extLst>
          </p:cNvPr>
          <p:cNvSpPr txBox="1"/>
          <p:nvPr/>
        </p:nvSpPr>
        <p:spPr>
          <a:xfrm>
            <a:off x="4720785" y="481933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35" name="Oval 34">
            <a:extLst>
              <a:ext uri="{FF2B5EF4-FFF2-40B4-BE49-F238E27FC236}">
                <a16:creationId xmlns:a16="http://schemas.microsoft.com/office/drawing/2014/main" id="{FDCF6329-0B04-4E10-A53B-D777F5489E50}"/>
              </a:ext>
            </a:extLst>
          </p:cNvPr>
          <p:cNvSpPr/>
          <p:nvPr/>
        </p:nvSpPr>
        <p:spPr>
          <a:xfrm>
            <a:off x="7686397"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91A9B35-2E1F-40C4-918B-308DC930B5A7}"/>
              </a:ext>
            </a:extLst>
          </p:cNvPr>
          <p:cNvSpPr/>
          <p:nvPr/>
        </p:nvSpPr>
        <p:spPr>
          <a:xfrm>
            <a:off x="5059555" y="4599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105518F-6349-4042-8835-633F05579DFB}"/>
              </a:ext>
            </a:extLst>
          </p:cNvPr>
          <p:cNvCxnSpPr>
            <a:cxnSpLocks/>
          </p:cNvCxnSpPr>
          <p:nvPr/>
        </p:nvCxnSpPr>
        <p:spPr>
          <a:xfrm>
            <a:off x="2297269" y="568206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90C17F5-EBD3-43AD-BA9D-D7B5F7EBC7EE}"/>
              </a:ext>
            </a:extLst>
          </p:cNvPr>
          <p:cNvSpPr txBox="1"/>
          <p:nvPr/>
        </p:nvSpPr>
        <p:spPr>
          <a:xfrm>
            <a:off x="2163893"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39" name="Straight Connector 38">
            <a:extLst>
              <a:ext uri="{FF2B5EF4-FFF2-40B4-BE49-F238E27FC236}">
                <a16:creationId xmlns:a16="http://schemas.microsoft.com/office/drawing/2014/main" id="{5535DFB0-A06D-4340-B6F4-11F27BA05B99}"/>
              </a:ext>
            </a:extLst>
          </p:cNvPr>
          <p:cNvCxnSpPr>
            <a:cxnSpLocks/>
          </p:cNvCxnSpPr>
          <p:nvPr/>
        </p:nvCxnSpPr>
        <p:spPr>
          <a:xfrm>
            <a:off x="3181186" y="568386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671FA5-C5D9-43AD-A1E4-327ED46EFE94}"/>
              </a:ext>
            </a:extLst>
          </p:cNvPr>
          <p:cNvSpPr txBox="1"/>
          <p:nvPr/>
        </p:nvSpPr>
        <p:spPr>
          <a:xfrm>
            <a:off x="3047810" y="5930137"/>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41" name="Oval 40">
            <a:extLst>
              <a:ext uri="{FF2B5EF4-FFF2-40B4-BE49-F238E27FC236}">
                <a16:creationId xmlns:a16="http://schemas.microsoft.com/office/drawing/2014/main" id="{5B46E5ED-D689-4D6E-BCAF-8F6FE207CFD9}"/>
              </a:ext>
            </a:extLst>
          </p:cNvPr>
          <p:cNvSpPr/>
          <p:nvPr/>
        </p:nvSpPr>
        <p:spPr>
          <a:xfrm>
            <a:off x="2250290" y="53108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35F4F3D4-DEE6-4639-B620-54CC90378720}"/>
              </a:ext>
            </a:extLst>
          </p:cNvPr>
          <p:cNvCxnSpPr>
            <a:cxnSpLocks/>
          </p:cNvCxnSpPr>
          <p:nvPr/>
        </p:nvCxnSpPr>
        <p:spPr>
          <a:xfrm>
            <a:off x="5978166" y="567310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A5F1074-F73E-48CD-8682-3CDF1A9DDD31}"/>
              </a:ext>
            </a:extLst>
          </p:cNvPr>
          <p:cNvSpPr txBox="1"/>
          <p:nvPr/>
        </p:nvSpPr>
        <p:spPr>
          <a:xfrm>
            <a:off x="5844790" y="591937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44" name="Straight Connector 43">
            <a:extLst>
              <a:ext uri="{FF2B5EF4-FFF2-40B4-BE49-F238E27FC236}">
                <a16:creationId xmlns:a16="http://schemas.microsoft.com/office/drawing/2014/main" id="{A093B303-71CF-4E12-BCF1-A1A0DCCC0801}"/>
              </a:ext>
            </a:extLst>
          </p:cNvPr>
          <p:cNvCxnSpPr>
            <a:cxnSpLocks/>
          </p:cNvCxnSpPr>
          <p:nvPr/>
        </p:nvCxnSpPr>
        <p:spPr>
          <a:xfrm>
            <a:off x="6862083" y="567489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71537AC-FCF3-4E90-8A8C-B965B68101A6}"/>
              </a:ext>
            </a:extLst>
          </p:cNvPr>
          <p:cNvSpPr txBox="1"/>
          <p:nvPr/>
        </p:nvSpPr>
        <p:spPr>
          <a:xfrm>
            <a:off x="6728707" y="592117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46" name="Oval 45">
            <a:extLst>
              <a:ext uri="{FF2B5EF4-FFF2-40B4-BE49-F238E27FC236}">
                <a16:creationId xmlns:a16="http://schemas.microsoft.com/office/drawing/2014/main" id="{4E8205FC-17F0-4E28-8E1E-4AB00154AD35}"/>
              </a:ext>
            </a:extLst>
          </p:cNvPr>
          <p:cNvSpPr/>
          <p:nvPr/>
        </p:nvSpPr>
        <p:spPr>
          <a:xfrm>
            <a:off x="3144969" y="49468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C972D4F8-F4BE-486C-BF9F-4FEA450933C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14850590"/>
      </p:ext>
    </p:extLst>
  </p:cSld>
  <p:clrMapOvr>
    <a:masterClrMapping/>
  </p:clrMapOvr>
  <mc:AlternateContent xmlns:mc="http://schemas.openxmlformats.org/markup-compatibility/2006" xmlns:p14="http://schemas.microsoft.com/office/powerpoint/2010/main">
    <mc:Choice Requires="p14">
      <p:transition spd="slow" p14:dur="2000" advTm="84516"/>
    </mc:Choice>
    <mc:Fallback xmlns="">
      <p:transition spd="slow" advTm="8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Trisection</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Thus, with each step,</a:t>
            </a:r>
          </a:p>
          <a:p>
            <a:pPr lvl="1"/>
            <a:r>
              <a:rPr lang="en-US" dirty="0">
                <a:latin typeface="Times New Roman" panose="02020603050405020304" pitchFamily="18" charset="0"/>
              </a:rPr>
              <a:t>We reduce the width of the interval by a factor of 2/3</a:t>
            </a:r>
          </a:p>
          <a:p>
            <a:pPr lvl="1"/>
            <a:r>
              <a:rPr lang="en-US" dirty="0">
                <a:latin typeface="Times New Roman" panose="02020603050405020304" pitchFamily="18" charset="0"/>
              </a:rPr>
              <a:t>We require two function evaluations</a:t>
            </a:r>
          </a:p>
          <a:p>
            <a:pPr lvl="1"/>
            <a:endParaRPr lang="en-US" dirty="0">
              <a:latin typeface="Times New Roman" panose="02020603050405020304" pitchFamily="18" charset="0"/>
            </a:endParaRPr>
          </a:p>
          <a:p>
            <a:r>
              <a:rPr lang="en-US" dirty="0">
                <a:latin typeface="Times New Roman" panose="02020603050405020304" pitchFamily="18" charset="0"/>
              </a:rPr>
              <a:t>Function evaluations are likely the most expensive operation</a:t>
            </a:r>
          </a:p>
          <a:p>
            <a:pPr lvl="1"/>
            <a:r>
              <a:rPr lang="en-US" dirty="0">
                <a:latin typeface="Times New Roman" panose="02020603050405020304" pitchFamily="18" charset="0"/>
              </a:rPr>
              <a:t>Can we reduce the work required?</a:t>
            </a: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8" name="Audio 7">
            <a:hlinkClick r:id="" action="ppaction://media"/>
            <a:extLst>
              <a:ext uri="{FF2B5EF4-FFF2-40B4-BE49-F238E27FC236}">
                <a16:creationId xmlns:a16="http://schemas.microsoft.com/office/drawing/2014/main" id="{8A1A2892-F013-4BFE-8D06-3AEA9E85F45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8602706"/>
      </p:ext>
    </p:extLst>
  </p:cSld>
  <p:clrMapOvr>
    <a:masterClrMapping/>
  </p:clrMapOvr>
  <mc:AlternateContent xmlns:mc="http://schemas.openxmlformats.org/markup-compatibility/2006" xmlns:p14="http://schemas.microsoft.com/office/powerpoint/2010/main">
    <mc:Choice Requires="p14">
      <p:transition spd="slow" p14:dur="2000" advTm="61782"/>
    </mc:Choice>
    <mc:Fallback xmlns="">
      <p:transition spd="slow" advTm="61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2B95-847E-430E-BDC8-72180E2C246C}"/>
              </a:ext>
            </a:extLst>
          </p:cNvPr>
          <p:cNvSpPr>
            <a:spLocks noGrp="1"/>
          </p:cNvSpPr>
          <p:nvPr>
            <p:ph type="title"/>
          </p:nvPr>
        </p:nvSpPr>
        <p:spPr/>
        <p:txBody>
          <a:bodyPr/>
          <a:lstStyle/>
          <a:p>
            <a:r>
              <a:rPr lang="en-US" dirty="0"/>
              <a:t>Trisection</a:t>
            </a:r>
          </a:p>
        </p:txBody>
      </p:sp>
      <p:sp>
        <p:nvSpPr>
          <p:cNvPr id="3" name="Content Placeholder 2">
            <a:extLst>
              <a:ext uri="{FF2B5EF4-FFF2-40B4-BE49-F238E27FC236}">
                <a16:creationId xmlns:a16="http://schemas.microsoft.com/office/drawing/2014/main" id="{F759BD6F-CB00-4C41-ACE2-E7EF2E76293E}"/>
              </a:ext>
            </a:extLst>
          </p:cNvPr>
          <p:cNvSpPr>
            <a:spLocks noGrp="1"/>
          </p:cNvSpPr>
          <p:nvPr>
            <p:ph idx="1"/>
          </p:nvPr>
        </p:nvSpPr>
        <p:spPr/>
        <p:txBody>
          <a:bodyPr/>
          <a:lstStyle/>
          <a:p>
            <a:r>
              <a:rPr lang="en-US" dirty="0"/>
              <a:t>By trisecting the interval,</a:t>
            </a:r>
          </a:p>
          <a:p>
            <a:pPr lvl="1"/>
            <a:r>
              <a:rPr lang="en-US" dirty="0"/>
              <a:t>The point </a:t>
            </a:r>
            <a:r>
              <a:rPr lang="en-US" sz="2000" i="1" dirty="0">
                <a:solidFill>
                  <a:prstClr val="white"/>
                </a:solidFill>
                <a:latin typeface="Times New Roman" panose="02020603050405020304" pitchFamily="18" charset="0"/>
              </a:rPr>
              <a:t>ℓ</a:t>
            </a:r>
            <a:r>
              <a:rPr lang="en-US" sz="2000" i="1" baseline="-25000" dirty="0">
                <a:solidFill>
                  <a:prstClr val="white"/>
                </a:solidFill>
                <a:latin typeface="Times New Roman" panose="02020603050405020304" pitchFamily="18" charset="0"/>
              </a:rPr>
              <a:t>k</a:t>
            </a:r>
            <a:r>
              <a:rPr lang="en-US" i="1" dirty="0"/>
              <a:t> </a:t>
            </a:r>
            <a:r>
              <a:rPr lang="en-US" dirty="0"/>
              <a:t>is dead center of the interval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r</a:t>
            </a:r>
            <a:r>
              <a:rPr lang="en-US" i="1" baseline="-25000" dirty="0" err="1">
                <a:latin typeface="Times New Roman" panose="02020603050405020304" pitchFamily="18" charset="0"/>
              </a:rPr>
              <a:t>k</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411DB4E-0BE4-407E-B500-90CE64BAE8DF}"/>
              </a:ext>
            </a:extLst>
          </p:cNvPr>
          <p:cNvSpPr>
            <a:spLocks noGrp="1"/>
          </p:cNvSpPr>
          <p:nvPr>
            <p:ph type="ftr" sz="quarter" idx="11"/>
          </p:nvPr>
        </p:nvSpPr>
        <p:spPr/>
        <p:txBody>
          <a:bodyPr/>
          <a:lstStyle/>
          <a:p>
            <a:r>
              <a:rPr lang="en-US"/>
              <a:t>Golden-ratio search</a:t>
            </a:r>
            <a:endParaRPr lang="en-CA" dirty="0"/>
          </a:p>
        </p:txBody>
      </p:sp>
      <p:sp>
        <p:nvSpPr>
          <p:cNvPr id="5" name="Slide Number Placeholder 4">
            <a:extLst>
              <a:ext uri="{FF2B5EF4-FFF2-40B4-BE49-F238E27FC236}">
                <a16:creationId xmlns:a16="http://schemas.microsoft.com/office/drawing/2014/main" id="{9257D565-3E67-4ECB-9451-8D408FA6D87C}"/>
              </a:ext>
            </a:extLst>
          </p:cNvPr>
          <p:cNvSpPr>
            <a:spLocks noGrp="1"/>
          </p:cNvSpPr>
          <p:nvPr>
            <p:ph type="sldNum" sz="quarter" idx="12"/>
          </p:nvPr>
        </p:nvSpPr>
        <p:spPr/>
        <p:txBody>
          <a:bodyPr/>
          <a:lstStyle/>
          <a:p>
            <a:fld id="{42EF6DC8-DA9C-4533-8A40-BB00A2545AF8}" type="slidenum">
              <a:rPr lang="en-CA" smtClean="0"/>
              <a:pPr/>
              <a:t>9</a:t>
            </a:fld>
            <a:endParaRPr lang="en-CA"/>
          </a:p>
        </p:txBody>
      </p:sp>
      <p:cxnSp>
        <p:nvCxnSpPr>
          <p:cNvPr id="20" name="Straight Connector 19">
            <a:extLst>
              <a:ext uri="{FF2B5EF4-FFF2-40B4-BE49-F238E27FC236}">
                <a16:creationId xmlns:a16="http://schemas.microsoft.com/office/drawing/2014/main" id="{ABA02BAA-CB6A-4D1E-A9C5-E5000A72AE57}"/>
              </a:ext>
            </a:extLst>
          </p:cNvPr>
          <p:cNvCxnSpPr>
            <a:cxnSpLocks/>
          </p:cNvCxnSpPr>
          <p:nvPr/>
        </p:nvCxnSpPr>
        <p:spPr>
          <a:xfrm rot="16200000">
            <a:off x="4596153" y="2696726"/>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F5BEDE-A4EE-4AEE-96AC-CAE6DECEF852}"/>
              </a:ext>
            </a:extLst>
          </p:cNvPr>
          <p:cNvCxnSpPr>
            <a:cxnSpLocks/>
          </p:cNvCxnSpPr>
          <p:nvPr/>
        </p:nvCxnSpPr>
        <p:spPr>
          <a:xfrm>
            <a:off x="3264371" y="421223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57B066A-1843-4127-80B0-8434B8E188E6}"/>
              </a:ext>
            </a:extLst>
          </p:cNvPr>
          <p:cNvCxnSpPr>
            <a:cxnSpLocks/>
          </p:cNvCxnSpPr>
          <p:nvPr/>
        </p:nvCxnSpPr>
        <p:spPr>
          <a:xfrm>
            <a:off x="5885821" y="421223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6DAAB8-7C46-4EF5-B01B-8F033D68E0A0}"/>
              </a:ext>
            </a:extLst>
          </p:cNvPr>
          <p:cNvSpPr txBox="1"/>
          <p:nvPr/>
        </p:nvSpPr>
        <p:spPr>
          <a:xfrm>
            <a:off x="5705020" y="4458507"/>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4" name="TextBox 23">
            <a:extLst>
              <a:ext uri="{FF2B5EF4-FFF2-40B4-BE49-F238E27FC236}">
                <a16:creationId xmlns:a16="http://schemas.microsoft.com/office/drawing/2014/main" id="{FD0F683F-2715-42C8-B572-07C55FD50456}"/>
              </a:ext>
            </a:extLst>
          </p:cNvPr>
          <p:cNvSpPr txBox="1"/>
          <p:nvPr/>
        </p:nvSpPr>
        <p:spPr>
          <a:xfrm>
            <a:off x="3130995" y="4458507"/>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5" name="TextBox 24">
            <a:extLst>
              <a:ext uri="{FF2B5EF4-FFF2-40B4-BE49-F238E27FC236}">
                <a16:creationId xmlns:a16="http://schemas.microsoft.com/office/drawing/2014/main" id="{1429E33E-FC27-4A64-A6C7-96E52C663442}"/>
              </a:ext>
            </a:extLst>
          </p:cNvPr>
          <p:cNvSpPr txBox="1"/>
          <p:nvPr/>
        </p:nvSpPr>
        <p:spPr>
          <a:xfrm>
            <a:off x="2879881" y="334949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6" name="Freeform: Shape 25">
            <a:extLst>
              <a:ext uri="{FF2B5EF4-FFF2-40B4-BE49-F238E27FC236}">
                <a16:creationId xmlns:a16="http://schemas.microsoft.com/office/drawing/2014/main" id="{1986C2D4-5061-4322-AA17-42A7698A6CB0}"/>
              </a:ext>
            </a:extLst>
          </p:cNvPr>
          <p:cNvSpPr/>
          <p:nvPr/>
        </p:nvSpPr>
        <p:spPr>
          <a:xfrm flipV="1">
            <a:off x="3279039" y="2962544"/>
            <a:ext cx="2585922" cy="932911"/>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 name="connsiteX0" fmla="*/ 0 w 2999819"/>
              <a:gd name="connsiteY0" fmla="*/ 1240860 h 1240860"/>
              <a:gd name="connsiteX1" fmla="*/ 2999819 w 2999819"/>
              <a:gd name="connsiteY1" fmla="*/ 337527 h 1240860"/>
              <a:gd name="connsiteX0" fmla="*/ 0 w 2950719"/>
              <a:gd name="connsiteY0" fmla="*/ 562039 h 1015590"/>
              <a:gd name="connsiteX1" fmla="*/ 2950719 w 2950719"/>
              <a:gd name="connsiteY1" fmla="*/ 1015591 h 1015590"/>
              <a:gd name="connsiteX0" fmla="*/ 0 w 2950719"/>
              <a:gd name="connsiteY0" fmla="*/ 1079343 h 1532896"/>
              <a:gd name="connsiteX1" fmla="*/ 2950719 w 2950719"/>
              <a:gd name="connsiteY1" fmla="*/ 1532895 h 1532896"/>
              <a:gd name="connsiteX0" fmla="*/ 0 w 2950719"/>
              <a:gd name="connsiteY0" fmla="*/ 1109416 h 1562967"/>
              <a:gd name="connsiteX1" fmla="*/ 2950719 w 2950719"/>
              <a:gd name="connsiteY1" fmla="*/ 1562968 h 1562967"/>
              <a:gd name="connsiteX0" fmla="*/ 0 w 2950719"/>
              <a:gd name="connsiteY0" fmla="*/ 1170670 h 1624223"/>
              <a:gd name="connsiteX1" fmla="*/ 2950719 w 2950719"/>
              <a:gd name="connsiteY1" fmla="*/ 1624222 h 1624223"/>
              <a:gd name="connsiteX0" fmla="*/ 0 w 2950719"/>
              <a:gd name="connsiteY0" fmla="*/ 1329327 h 1782878"/>
              <a:gd name="connsiteX1" fmla="*/ 2950719 w 2950719"/>
              <a:gd name="connsiteY1" fmla="*/ 1782879 h 1782878"/>
            </a:gdLst>
            <a:ahLst/>
            <a:cxnLst>
              <a:cxn ang="0">
                <a:pos x="connsiteX0" y="connsiteY0"/>
              </a:cxn>
              <a:cxn ang="0">
                <a:pos x="connsiteX1" y="connsiteY1"/>
              </a:cxn>
            </a:cxnLst>
            <a:rect l="l" t="t" r="r" b="b"/>
            <a:pathLst>
              <a:path w="2950719" h="1782878">
                <a:moveTo>
                  <a:pt x="0" y="1329327"/>
                </a:moveTo>
                <a:cubicBezTo>
                  <a:pt x="281437" y="-508337"/>
                  <a:pt x="1078237" y="-517085"/>
                  <a:pt x="2950719" y="178287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6CAF35-ABC7-4DAF-885E-35E96F989C27}"/>
              </a:ext>
            </a:extLst>
          </p:cNvPr>
          <p:cNvSpPr/>
          <p:nvPr/>
        </p:nvSpPr>
        <p:spPr>
          <a:xfrm>
            <a:off x="5845493" y="29114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AEDF87F-7D2E-409D-937F-72F90438C7A8}"/>
              </a:ext>
            </a:extLst>
          </p:cNvPr>
          <p:cNvSpPr/>
          <p:nvPr/>
        </p:nvSpPr>
        <p:spPr>
          <a:xfrm>
            <a:off x="3218651" y="313000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105518F-6349-4042-8835-633F05579DFB}"/>
              </a:ext>
            </a:extLst>
          </p:cNvPr>
          <p:cNvCxnSpPr>
            <a:cxnSpLocks/>
          </p:cNvCxnSpPr>
          <p:nvPr/>
        </p:nvCxnSpPr>
        <p:spPr>
          <a:xfrm>
            <a:off x="4137527" y="421223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90C17F5-EBD3-43AD-BA9D-D7B5F7EBC7EE}"/>
              </a:ext>
            </a:extLst>
          </p:cNvPr>
          <p:cNvSpPr txBox="1"/>
          <p:nvPr/>
        </p:nvSpPr>
        <p:spPr>
          <a:xfrm>
            <a:off x="4004151" y="445850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ℓ</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39" name="Straight Connector 38">
            <a:extLst>
              <a:ext uri="{FF2B5EF4-FFF2-40B4-BE49-F238E27FC236}">
                <a16:creationId xmlns:a16="http://schemas.microsoft.com/office/drawing/2014/main" id="{5535DFB0-A06D-4340-B6F4-11F27BA05B99}"/>
              </a:ext>
            </a:extLst>
          </p:cNvPr>
          <p:cNvCxnSpPr>
            <a:cxnSpLocks/>
          </p:cNvCxnSpPr>
          <p:nvPr/>
        </p:nvCxnSpPr>
        <p:spPr>
          <a:xfrm>
            <a:off x="5021444" y="421402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671FA5-C5D9-43AD-A1E4-327ED46EFE94}"/>
              </a:ext>
            </a:extLst>
          </p:cNvPr>
          <p:cNvSpPr txBox="1"/>
          <p:nvPr/>
        </p:nvSpPr>
        <p:spPr>
          <a:xfrm>
            <a:off x="4888068" y="446030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41" name="Oval 40">
            <a:extLst>
              <a:ext uri="{FF2B5EF4-FFF2-40B4-BE49-F238E27FC236}">
                <a16:creationId xmlns:a16="http://schemas.microsoft.com/office/drawing/2014/main" id="{5B46E5ED-D689-4D6E-BCAF-8F6FE207CFD9}"/>
              </a:ext>
            </a:extLst>
          </p:cNvPr>
          <p:cNvSpPr/>
          <p:nvPr/>
        </p:nvSpPr>
        <p:spPr>
          <a:xfrm>
            <a:off x="4090548" y="384096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E8205FC-17F0-4E28-8E1E-4AB00154AD35}"/>
              </a:ext>
            </a:extLst>
          </p:cNvPr>
          <p:cNvSpPr/>
          <p:nvPr/>
        </p:nvSpPr>
        <p:spPr>
          <a:xfrm>
            <a:off x="4985227" y="347699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39D9F049-ADAE-498B-B961-5ED4BA4750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8083736"/>
      </p:ext>
    </p:extLst>
  </p:cSld>
  <p:clrMapOvr>
    <a:masterClrMapping/>
  </p:clrMapOvr>
  <mc:AlternateContent xmlns:mc="http://schemas.openxmlformats.org/markup-compatibility/2006" xmlns:p14="http://schemas.microsoft.com/office/powerpoint/2010/main">
    <mc:Choice Requires="p14">
      <p:transition spd="slow" p14:dur="2000" advTm="66217"/>
    </mc:Choice>
    <mc:Fallback xmlns="">
      <p:transition spd="slow" advTm="6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9"/>
</p:tagLst>
</file>

<file path=ppt/tags/tag10.xml><?xml version="1.0" encoding="utf-8"?>
<p:tagLst xmlns:a="http://schemas.openxmlformats.org/drawingml/2006/main" xmlns:r="http://schemas.openxmlformats.org/officeDocument/2006/relationships" xmlns:p="http://schemas.openxmlformats.org/presentationml/2006/main">
  <p:tag name="TIMING" val="|22.7|35.9|10.2|13.9|11.6|15.3|2.6|7"/>
</p:tagLst>
</file>

<file path=ppt/tags/tag11.xml><?xml version="1.0" encoding="utf-8"?>
<p:tagLst xmlns:a="http://schemas.openxmlformats.org/drawingml/2006/main" xmlns:r="http://schemas.openxmlformats.org/officeDocument/2006/relationships" xmlns:p="http://schemas.openxmlformats.org/presentationml/2006/main">
  <p:tag name="TIMING" val="|20.7|24.2|32.6|7.3|8|13.1"/>
</p:tagLst>
</file>

<file path=ppt/tags/tag12.xml><?xml version="1.0" encoding="utf-8"?>
<p:tagLst xmlns:a="http://schemas.openxmlformats.org/drawingml/2006/main" xmlns:r="http://schemas.openxmlformats.org/officeDocument/2006/relationships" xmlns:p="http://schemas.openxmlformats.org/presentationml/2006/main">
  <p:tag name="TIMING" val="|9.3|3.2|13.9"/>
</p:tagLst>
</file>

<file path=ppt/tags/tag13.xml><?xml version="1.0" encoding="utf-8"?>
<p:tagLst xmlns:a="http://schemas.openxmlformats.org/drawingml/2006/main" xmlns:r="http://schemas.openxmlformats.org/officeDocument/2006/relationships" xmlns:p="http://schemas.openxmlformats.org/presentationml/2006/main">
  <p:tag name="TIMING" val="|9.3|7.6|7.4|25.8"/>
</p:tagLst>
</file>

<file path=ppt/tags/tag14.xml><?xml version="1.0" encoding="utf-8"?>
<p:tagLst xmlns:a="http://schemas.openxmlformats.org/drawingml/2006/main" xmlns:r="http://schemas.openxmlformats.org/officeDocument/2006/relationships" xmlns:p="http://schemas.openxmlformats.org/presentationml/2006/main">
  <p:tag name="TIMING" val="|7.8|10.2|4.8|20.2|19.6"/>
</p:tagLst>
</file>

<file path=ppt/tags/tag15.xml><?xml version="1.0" encoding="utf-8"?>
<p:tagLst xmlns:a="http://schemas.openxmlformats.org/drawingml/2006/main" xmlns:r="http://schemas.openxmlformats.org/officeDocument/2006/relationships" xmlns:p="http://schemas.openxmlformats.org/presentationml/2006/main">
  <p:tag name="TIMING" val="|46.7|4.1|11.5|13.9|6.9|6.2|11.4"/>
</p:tagLst>
</file>

<file path=ppt/tags/tag16.xml><?xml version="1.0" encoding="utf-8"?>
<p:tagLst xmlns:a="http://schemas.openxmlformats.org/drawingml/2006/main" xmlns:r="http://schemas.openxmlformats.org/officeDocument/2006/relationships" xmlns:p="http://schemas.openxmlformats.org/presentationml/2006/main">
  <p:tag name="TIMING" val="|6.7|13.1|19.2|29.3|3.5|4.2|3|5.9|8.9"/>
</p:tagLst>
</file>

<file path=ppt/tags/tag17.xml><?xml version="1.0" encoding="utf-8"?>
<p:tagLst xmlns:a="http://schemas.openxmlformats.org/drawingml/2006/main" xmlns:r="http://schemas.openxmlformats.org/officeDocument/2006/relationships" xmlns:p="http://schemas.openxmlformats.org/presentationml/2006/main">
  <p:tag name="TIMING" val="|2.3|7.4|43.3|4.6|8.5|15.1|25.8"/>
</p:tagLst>
</file>

<file path=ppt/tags/tag18.xml><?xml version="1.0" encoding="utf-8"?>
<p:tagLst xmlns:a="http://schemas.openxmlformats.org/drawingml/2006/main" xmlns:r="http://schemas.openxmlformats.org/officeDocument/2006/relationships" xmlns:p="http://schemas.openxmlformats.org/presentationml/2006/main">
  <p:tag name="TIMING" val="|5.6|25.9|65.6|5.2"/>
</p:tagLst>
</file>

<file path=ppt/tags/tag19.xml><?xml version="1.0" encoding="utf-8"?>
<p:tagLst xmlns:a="http://schemas.openxmlformats.org/drawingml/2006/main" xmlns:r="http://schemas.openxmlformats.org/officeDocument/2006/relationships" xmlns:p="http://schemas.openxmlformats.org/presentationml/2006/main">
  <p:tag name="TIMING" val="|18.8|31.4|13.1|33.3|20.4|17|6.1"/>
</p:tagLst>
</file>

<file path=ppt/tags/tag2.xml><?xml version="1.0" encoding="utf-8"?>
<p:tagLst xmlns:a="http://schemas.openxmlformats.org/drawingml/2006/main" xmlns:r="http://schemas.openxmlformats.org/officeDocument/2006/relationships" xmlns:p="http://schemas.openxmlformats.org/presentationml/2006/main">
  <p:tag name="TIMING" val="|17.8|11.6|12.6|5.6|13.2|4"/>
</p:tagLst>
</file>

<file path=ppt/tags/tag20.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9.5|18.1|14.9|10.2"/>
</p:tagLst>
</file>

<file path=ppt/tags/tag4.xml><?xml version="1.0" encoding="utf-8"?>
<p:tagLst xmlns:a="http://schemas.openxmlformats.org/drawingml/2006/main" xmlns:r="http://schemas.openxmlformats.org/officeDocument/2006/relationships" xmlns:p="http://schemas.openxmlformats.org/presentationml/2006/main">
  <p:tag name="TIMING" val="|4.6|18.5|12.5|20.4"/>
</p:tagLst>
</file>

<file path=ppt/tags/tag5.xml><?xml version="1.0" encoding="utf-8"?>
<p:tagLst xmlns:a="http://schemas.openxmlformats.org/drawingml/2006/main" xmlns:r="http://schemas.openxmlformats.org/officeDocument/2006/relationships" xmlns:p="http://schemas.openxmlformats.org/presentationml/2006/main">
  <p:tag name="TIMING" val="|4.8"/>
</p:tagLst>
</file>

<file path=ppt/tags/tag6.xml><?xml version="1.0" encoding="utf-8"?>
<p:tagLst xmlns:a="http://schemas.openxmlformats.org/drawingml/2006/main" xmlns:r="http://schemas.openxmlformats.org/officeDocument/2006/relationships" xmlns:p="http://schemas.openxmlformats.org/presentationml/2006/main">
  <p:tag name="TIMING" val="|5|5.3|15|24.4"/>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4|6.9|7.8|7.1"/>
</p:tagLst>
</file>

<file path=ppt/tags/tag9.xml><?xml version="1.0" encoding="utf-8"?>
<p:tagLst xmlns:a="http://schemas.openxmlformats.org/drawingml/2006/main" xmlns:r="http://schemas.openxmlformats.org/officeDocument/2006/relationships" xmlns:p="http://schemas.openxmlformats.org/presentationml/2006/main">
  <p:tag name="TIMING" val="|22.7|18.9|16.3|1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101311</TotalTime>
  <Words>1419</Words>
  <Application>Microsoft Office PowerPoint</Application>
  <PresentationFormat>On-screen Show (4:3)</PresentationFormat>
  <Paragraphs>304</Paragraphs>
  <Slides>26</Slides>
  <Notes>0</Notes>
  <HiddenSlides>0</HiddenSlides>
  <MMClips>26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8"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Golden-ratio search for finding extrema</vt:lpstr>
      <vt:lpstr>Introduction</vt:lpstr>
      <vt:lpstr>Bracketed methods</vt:lpstr>
      <vt:lpstr>Midpoint</vt:lpstr>
      <vt:lpstr>Trisection</vt:lpstr>
      <vt:lpstr>Trisection</vt:lpstr>
      <vt:lpstr>Trisection</vt:lpstr>
      <vt:lpstr>Trisection</vt:lpstr>
      <vt:lpstr>Trisection</vt:lpstr>
      <vt:lpstr>Fifths</vt:lpstr>
      <vt:lpstr>Fifths</vt:lpstr>
      <vt:lpstr>Golden ratio</vt:lpstr>
      <vt:lpstr>Golden ratio</vt:lpstr>
      <vt:lpstr>Golden ratio</vt:lpstr>
      <vt:lpstr>Golden ratio</vt:lpstr>
      <vt:lpstr>Golden ratio</vt:lpstr>
      <vt:lpstr>Implementation</vt:lpstr>
      <vt:lpstr>Implementation</vt:lpstr>
      <vt:lpstr>Implementation</vt:lpstr>
      <vt:lpstr>Implementation</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1746</cp:revision>
  <cp:lastPrinted>2021-04-01T01:38:00Z</cp:lastPrinted>
  <dcterms:created xsi:type="dcterms:W3CDTF">2020-04-30T19:27:29Z</dcterms:created>
  <dcterms:modified xsi:type="dcterms:W3CDTF">2024-04-10T18:45:17Z</dcterms:modified>
</cp:coreProperties>
</file>